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4"/>
  </p:sldMasterIdLst>
  <p:notesMasterIdLst>
    <p:notesMasterId r:id="rId65"/>
  </p:notesMasterIdLst>
  <p:handoutMasterIdLst>
    <p:handoutMasterId r:id="rId66"/>
  </p:handoutMasterIdLst>
  <p:sldIdLst>
    <p:sldId id="270" r:id="rId5"/>
    <p:sldId id="617" r:id="rId6"/>
    <p:sldId id="431" r:id="rId7"/>
    <p:sldId id="430" r:id="rId8"/>
    <p:sldId id="433" r:id="rId9"/>
    <p:sldId id="434" r:id="rId10"/>
    <p:sldId id="432" r:id="rId11"/>
    <p:sldId id="451" r:id="rId12"/>
    <p:sldId id="429" r:id="rId13"/>
    <p:sldId id="439" r:id="rId14"/>
    <p:sldId id="636" r:id="rId15"/>
    <p:sldId id="558" r:id="rId16"/>
    <p:sldId id="562" r:id="rId17"/>
    <p:sldId id="559" r:id="rId18"/>
    <p:sldId id="560" r:id="rId19"/>
    <p:sldId id="561" r:id="rId20"/>
    <p:sldId id="540" r:id="rId21"/>
    <p:sldId id="541" r:id="rId22"/>
    <p:sldId id="542" r:id="rId23"/>
    <p:sldId id="543" r:id="rId24"/>
    <p:sldId id="544" r:id="rId25"/>
    <p:sldId id="545" r:id="rId26"/>
    <p:sldId id="546" r:id="rId27"/>
    <p:sldId id="563" r:id="rId28"/>
    <p:sldId id="557" r:id="rId29"/>
    <p:sldId id="618" r:id="rId30"/>
    <p:sldId id="591" r:id="rId31"/>
    <p:sldId id="592" r:id="rId32"/>
    <p:sldId id="593" r:id="rId33"/>
    <p:sldId id="589" r:id="rId34"/>
    <p:sldId id="594" r:id="rId35"/>
    <p:sldId id="595" r:id="rId36"/>
    <p:sldId id="597" r:id="rId37"/>
    <p:sldId id="635" r:id="rId38"/>
    <p:sldId id="598" r:id="rId39"/>
    <p:sldId id="596" r:id="rId40"/>
    <p:sldId id="599" r:id="rId41"/>
    <p:sldId id="626" r:id="rId42"/>
    <p:sldId id="627" r:id="rId43"/>
    <p:sldId id="628" r:id="rId44"/>
    <p:sldId id="629" r:id="rId45"/>
    <p:sldId id="630" r:id="rId46"/>
    <p:sldId id="602" r:id="rId47"/>
    <p:sldId id="624" r:id="rId48"/>
    <p:sldId id="625" r:id="rId49"/>
    <p:sldId id="623" r:id="rId50"/>
    <p:sldId id="580" r:id="rId51"/>
    <p:sldId id="633" r:id="rId52"/>
    <p:sldId id="549" r:id="rId53"/>
    <p:sldId id="632" r:id="rId54"/>
    <p:sldId id="612" r:id="rId55"/>
    <p:sldId id="566" r:id="rId56"/>
    <p:sldId id="567" r:id="rId57"/>
    <p:sldId id="568" r:id="rId58"/>
    <p:sldId id="569" r:id="rId59"/>
    <p:sldId id="607" r:id="rId60"/>
    <p:sldId id="608" r:id="rId61"/>
    <p:sldId id="606" r:id="rId62"/>
    <p:sldId id="564" r:id="rId63"/>
    <p:sldId id="620" r:id="rId64"/>
  </p:sldIdLst>
  <p:sldSz cx="9906000" cy="6858000" type="A4"/>
  <p:notesSz cx="6662738" cy="99060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00"/>
    <a:srgbClr val="FF00FF"/>
    <a:srgbClr val="FFCCCC"/>
    <a:srgbClr val="FFCCFF"/>
    <a:srgbClr val="FFFF00"/>
    <a:srgbClr val="3366CC"/>
    <a:srgbClr val="000066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8" autoAdjust="0"/>
    <p:restoredTop sz="94609" autoAdjust="0"/>
  </p:normalViewPr>
  <p:slideViewPr>
    <p:cSldViewPr snapToGrid="0">
      <p:cViewPr>
        <p:scale>
          <a:sx n="75" d="100"/>
          <a:sy n="75" d="100"/>
        </p:scale>
        <p:origin x="-1120" y="-256"/>
      </p:cViewPr>
      <p:guideLst>
        <p:guide orient="horz" pos="2692"/>
        <p:guide pos="25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080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553" y="2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7700" y="741363"/>
            <a:ext cx="5367338" cy="3716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8366" y="4704660"/>
            <a:ext cx="4886008" cy="445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10947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553" y="9410947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ahoma" pitchFamily="34" charset="0"/>
              </a:defRPr>
            </a:lvl1pPr>
          </a:lstStyle>
          <a:p>
            <a:fld id="{3C32521E-4158-4FEB-AB62-14D3121BD3A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956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38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50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56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E2FD24-B046-4F8F-A273-363F9434D94A}" type="slidenum">
              <a:rPr lang="en-GB" smtClean="0"/>
              <a:pPr eaLnBrk="1" hangingPunct="1"/>
              <a:t>3</a:t>
            </a:fld>
            <a:endParaRPr lang="en-GB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20D04E2-DEAB-4F99-BE7D-8345B9CF77C8}" type="slidenum">
              <a:rPr lang="en-GB" smtClean="0"/>
              <a:pPr eaLnBrk="1" hangingPunct="1"/>
              <a:t>5</a:t>
            </a:fld>
            <a:endParaRPr lang="en-GB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5F4E6D7-D47C-4172-964C-C1EAB772121E}" type="slidenum">
              <a:rPr lang="en-GB" smtClean="0"/>
              <a:pPr eaLnBrk="1" hangingPunct="1"/>
              <a:t>6</a:t>
            </a:fld>
            <a:endParaRPr lang="en-GB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AFB460D-C1C7-4D88-97F6-DA56E11D832C}" type="slidenum">
              <a:rPr lang="en-GB" smtClean="0"/>
              <a:pPr eaLnBrk="1" hangingPunct="1"/>
              <a:t>7</a:t>
            </a:fld>
            <a:endParaRPr lang="en-GB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BD3DF5E-65FB-432C-8D72-5A2B3B80D27A}" type="slidenum">
              <a:rPr lang="en-GB" smtClean="0"/>
              <a:pPr eaLnBrk="1" hangingPunct="1"/>
              <a:t>10</a:t>
            </a:fld>
            <a:endParaRPr lang="en-GB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12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17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24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2"/>
            <a:ext cx="84201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71BA-C0A1-4A3D-9374-6B78C99BF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B102-E22C-4DA0-A130-91B64DFDE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55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55"/>
            <a:ext cx="65214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7E36-9BE5-4ACB-AA3A-85E62EB963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2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339" y="404834"/>
            <a:ext cx="8915400" cy="5032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125538"/>
            <a:ext cx="4375150" cy="5256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125538"/>
            <a:ext cx="4375150" cy="5256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476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339" y="404834"/>
            <a:ext cx="8915400" cy="5032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125538"/>
            <a:ext cx="4375150" cy="5256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125538"/>
            <a:ext cx="4375150" cy="2551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829050"/>
            <a:ext cx="437515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13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SOFT221:  Server-Side Programming and Development 2006 - 07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F866-5DA6-446D-817F-2EA09839C1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A44D-B48C-44A9-9C08-7E0732E09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4DD2-093D-4BCC-A9E4-CBDAA79BCD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2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0A191-3648-4CD3-9109-FFA13344E1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8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14DB-5C40-4318-9D69-0BFF83BF3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1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A726-27C4-49DC-B409-CAA930FED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692C-860E-467F-8A2B-9AADAE3A7E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4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41D83-DF40-4799-80E2-778CE4AB15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5.emf"/><Relationship Id="rId5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AINT351</a:t>
            </a:r>
            <a:r>
              <a:rPr lang="en-GB" sz="3600" b="1" dirty="0" smtClean="0">
                <a:solidFill>
                  <a:srgbClr val="FF3300"/>
                </a:solidFill>
              </a:rPr>
              <a:t>: Machine Learning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 smtClean="0"/>
              <a:t>Lecture 1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Introduction to the course</a:t>
            </a:r>
            <a:endParaRPr lang="en-GB" sz="3600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495300" y="1125538"/>
            <a:ext cx="7429500" cy="5256212"/>
          </a:xfrm>
        </p:spPr>
        <p:txBody>
          <a:bodyPr>
            <a:normAutofit/>
          </a:bodyPr>
          <a:lstStyle/>
          <a:p>
            <a:r>
              <a:rPr lang="en-US" dirty="0" smtClean="0"/>
              <a:t>There will be practical assessments in the form of </a:t>
            </a:r>
            <a:r>
              <a:rPr lang="en-US" dirty="0" err="1" smtClean="0"/>
              <a:t>Matlab</a:t>
            </a:r>
            <a:r>
              <a:rPr lang="en-US" dirty="0" smtClean="0"/>
              <a:t> coursework (</a:t>
            </a:r>
            <a:r>
              <a:rPr lang="en-US" dirty="0"/>
              <a:t>7</a:t>
            </a:r>
            <a:r>
              <a:rPr lang="en-US" dirty="0" smtClean="0"/>
              <a:t>0%)</a:t>
            </a:r>
          </a:p>
          <a:p>
            <a:endParaRPr lang="en-US" dirty="0" smtClean="0"/>
          </a:p>
          <a:p>
            <a:r>
              <a:rPr lang="en-US" dirty="0" smtClean="0"/>
              <a:t>First practical needs to be submitted by </a:t>
            </a:r>
            <a:r>
              <a:rPr lang="en-GB" dirty="0"/>
              <a:t>5pm, </a:t>
            </a:r>
            <a:r>
              <a:rPr lang="en-GB" dirty="0" smtClean="0"/>
              <a:t>14</a:t>
            </a:r>
            <a:r>
              <a:rPr lang="en-GB" baseline="30000" dirty="0" smtClean="0"/>
              <a:t>th</a:t>
            </a:r>
            <a:r>
              <a:rPr lang="en-GB" dirty="0" smtClean="0"/>
              <a:t> October 2016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Feedback within 20 days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Complete lab journal submitted </a:t>
            </a:r>
            <a:r>
              <a:rPr lang="en-GB" dirty="0"/>
              <a:t>5pm, </a:t>
            </a:r>
            <a:r>
              <a:rPr lang="en-GB" dirty="0" smtClean="0"/>
              <a:t>13</a:t>
            </a:r>
            <a:r>
              <a:rPr lang="en-GB" baseline="30000" dirty="0" smtClean="0"/>
              <a:t>th</a:t>
            </a:r>
            <a:r>
              <a:rPr lang="en-GB" dirty="0" smtClean="0"/>
              <a:t> </a:t>
            </a:r>
            <a:r>
              <a:rPr lang="en-GB" dirty="0"/>
              <a:t>January </a:t>
            </a:r>
            <a:r>
              <a:rPr lang="en-GB" dirty="0" smtClean="0"/>
              <a:t>2017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Assessments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2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530" y="1680871"/>
            <a:ext cx="3748535" cy="4250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625" y="2820511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b="1" dirty="0"/>
              <a:t>Machine Learning: A Probabilistic Perspective (Adaptive Computation and Machine Learning Series) </a:t>
            </a:r>
            <a:endParaRPr lang="en-US" b="1" dirty="0" smtClean="0"/>
          </a:p>
          <a:p>
            <a:pPr algn="l"/>
            <a:r>
              <a:rPr lang="en-US" dirty="0"/>
              <a:t>by Kevin Murphy (Author</a:t>
            </a:r>
            <a:r>
              <a:rPr lang="en-US" dirty="0" smtClean="0"/>
              <a:t>)</a:t>
            </a:r>
          </a:p>
          <a:p>
            <a:pPr algn="l"/>
            <a:endParaRPr lang="en-US" b="1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Book recommendation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6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AINT351</a:t>
            </a:r>
            <a:r>
              <a:rPr lang="en-GB" sz="3600" b="1" dirty="0">
                <a:solidFill>
                  <a:srgbClr val="FF3300"/>
                </a:solidFill>
              </a:rPr>
              <a:t>: Machine Learning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Ian Howard’s coursework tasks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1376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r>
              <a:rPr lang="en-US" dirty="0"/>
              <a:t>Generate </a:t>
            </a:r>
            <a:r>
              <a:rPr lang="en-US" dirty="0" smtClean="0"/>
              <a:t>probability distributions</a:t>
            </a:r>
            <a:endParaRPr lang="en-US" dirty="0"/>
          </a:p>
          <a:p>
            <a:r>
              <a:rPr lang="en-US" dirty="0"/>
              <a:t>Both 1 and 2 dimensional</a:t>
            </a:r>
          </a:p>
          <a:p>
            <a:pPr marL="0" lv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HD:Users:ihoward:Desktop:Screen Shot 2015-09-22 at 4.43.37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2658533"/>
            <a:ext cx="4294187" cy="393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D:Users:ihoward:Desktop:Screen Shot 2015-09-22 at 5.20.12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68" y="2641600"/>
            <a:ext cx="4296832" cy="39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P1.1 Generate and plot 1 and 2D distributions 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7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Generate </a:t>
            </a:r>
            <a:r>
              <a:rPr lang="en-GB" dirty="0" smtClean="0"/>
              <a:t>noisy </a:t>
            </a:r>
            <a:r>
              <a:rPr lang="en-GB" dirty="0"/>
              <a:t>line data</a:t>
            </a:r>
          </a:p>
          <a:p>
            <a:r>
              <a:rPr lang="en-GB" dirty="0"/>
              <a:t>Implement linear regression</a:t>
            </a:r>
          </a:p>
          <a:p>
            <a:pPr lvl="0"/>
            <a:r>
              <a:rPr lang="en-GB" dirty="0"/>
              <a:t>Fit the </a:t>
            </a:r>
            <a:r>
              <a:rPr lang="en-GB" dirty="0" smtClean="0"/>
              <a:t>data with linear equations</a:t>
            </a:r>
            <a:endParaRPr lang="en-GB" dirty="0"/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3038475"/>
            <a:ext cx="4055004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P1.2 Linear regression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597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Generate 2d dataset</a:t>
            </a:r>
          </a:p>
          <a:p>
            <a:r>
              <a:rPr lang="en-GB" dirty="0"/>
              <a:t>Implement </a:t>
            </a:r>
            <a:r>
              <a:rPr lang="en-GB" dirty="0" smtClean="0"/>
              <a:t>K-means </a:t>
            </a:r>
            <a:endParaRPr lang="en-US" dirty="0"/>
          </a:p>
          <a:p>
            <a:pPr lvl="0"/>
            <a:r>
              <a:rPr lang="en-US" dirty="0"/>
              <a:t>Label the data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45" y="3200400"/>
            <a:ext cx="489775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485330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P1.3 </a:t>
            </a:r>
            <a:r>
              <a:rPr lang="en-GB" sz="3200" b="1" dirty="0" err="1"/>
              <a:t>KMeans</a:t>
            </a:r>
            <a:r>
              <a:rPr lang="en-GB" sz="3200" b="1" dirty="0"/>
              <a:t> clustering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597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Generate 2d dataset</a:t>
            </a:r>
          </a:p>
          <a:p>
            <a:r>
              <a:rPr lang="en-GB" dirty="0"/>
              <a:t>Implement </a:t>
            </a:r>
            <a:r>
              <a:rPr lang="en-GB" dirty="0" smtClean="0"/>
              <a:t>supervised learning classifier</a:t>
            </a:r>
            <a:endParaRPr lang="en-US" dirty="0"/>
          </a:p>
          <a:p>
            <a:pPr lvl="0"/>
            <a:r>
              <a:rPr lang="en-US" dirty="0" smtClean="0"/>
              <a:t>Classify the </a:t>
            </a:r>
            <a:r>
              <a:rPr lang="en-US" dirty="0"/>
              <a:t>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00"/>
            <a:ext cx="482854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45" y="3200400"/>
            <a:ext cx="489775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P1.4 Naïve Bayes and Perceptron Classifier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597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AINT351</a:t>
            </a:r>
            <a:r>
              <a:rPr lang="en-GB" sz="3600" b="1" dirty="0" smtClean="0">
                <a:solidFill>
                  <a:srgbClr val="FF3300"/>
                </a:solidFill>
              </a:rPr>
              <a:t>: Machine learning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Three types of learning</a:t>
            </a:r>
            <a:br>
              <a:rPr lang="en-GB" sz="3600" dirty="0" smtClean="0"/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8640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Imagine a machine experiences a sequence of sensory inputs 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x</a:t>
            </a:r>
            <a:r>
              <a:rPr lang="en-US" baseline="-25000" dirty="0" smtClean="0"/>
              <a:t>3</a:t>
            </a:r>
            <a:r>
              <a:rPr lang="en-US" dirty="0" smtClean="0"/>
              <a:t>, …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Supervised learning: </a:t>
            </a:r>
            <a:r>
              <a:rPr lang="en-US" dirty="0" smtClean="0"/>
              <a:t>The machine is also given y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r>
              <a:rPr lang="en-US" dirty="0"/>
              <a:t>, </a:t>
            </a:r>
            <a:r>
              <a:rPr lang="en-US" dirty="0" smtClean="0"/>
              <a:t>y</a:t>
            </a:r>
            <a:r>
              <a:rPr lang="en-US" baseline="-25000" dirty="0" smtClean="0"/>
              <a:t>3</a:t>
            </a:r>
            <a:r>
              <a:rPr lang="en-US" dirty="0"/>
              <a:t>, …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n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its </a:t>
            </a:r>
            <a:r>
              <a:rPr lang="en-US" dirty="0" smtClean="0"/>
              <a:t>goal is it to learn to reproduce then from the inputs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Unsupervised learning: </a:t>
            </a:r>
            <a:r>
              <a:rPr lang="en-US" dirty="0" smtClean="0"/>
              <a:t>The machine should build a representation of x that can be used for decision making, prediction, communicating etc.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Reinforcement learning: </a:t>
            </a:r>
            <a:r>
              <a:rPr lang="en-US" dirty="0" smtClean="0"/>
              <a:t>The machine can generate actions a</a:t>
            </a:r>
            <a:r>
              <a:rPr lang="en-US" baseline="-25000" dirty="0" smtClean="0"/>
              <a:t>1</a:t>
            </a:r>
            <a:r>
              <a:rPr lang="en-US" dirty="0" smtClean="0"/>
              <a:t>,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 smtClean="0"/>
              <a:t>3</a:t>
            </a:r>
            <a:r>
              <a:rPr lang="en-US" dirty="0" smtClean="0"/>
              <a:t>, … a</a:t>
            </a:r>
            <a:r>
              <a:rPr lang="en-US" baseline="-25000" dirty="0" smtClean="0"/>
              <a:t>n  </a:t>
            </a:r>
            <a:r>
              <a:rPr lang="en-US" dirty="0" smtClean="0"/>
              <a:t>that affect its environment and receives a reward or punishment for them. Its goal is to learn actions that maximize long term reward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Three types of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637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59" y="1938867"/>
            <a:ext cx="6952942" cy="43434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Supervised versus unsupervised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8878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69938" y="1362098"/>
            <a:ext cx="8825971" cy="59009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Who am I?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2" name="Rectangle 1"/>
          <p:cNvSpPr/>
          <p:nvPr/>
        </p:nvSpPr>
        <p:spPr>
          <a:xfrm>
            <a:off x="769938" y="4962458"/>
            <a:ext cx="855918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 algn="l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en-US" sz="2400" dirty="0">
                <a:latin typeface="+mn-lt"/>
              </a:rPr>
              <a:t>Who are you?</a:t>
            </a:r>
          </a:p>
          <a:p>
            <a:pPr marL="274320" indent="-274320" algn="l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endParaRPr lang="en-GB" sz="2400" dirty="0">
              <a:latin typeface="+mn-lt"/>
            </a:endParaRPr>
          </a:p>
          <a:p>
            <a:pPr marL="274320" indent="-274320" algn="l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en-GB" sz="2400" dirty="0">
                <a:latin typeface="+mn-lt"/>
              </a:rPr>
              <a:t>What do you all already know about </a:t>
            </a:r>
            <a:r>
              <a:rPr lang="en-GB" sz="2400" dirty="0" smtClean="0">
                <a:latin typeface="+mn-lt"/>
              </a:rPr>
              <a:t>machine learning?</a:t>
            </a:r>
            <a:endParaRPr lang="en-GB" sz="24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9906000" cy="2797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26000" y="3386667"/>
            <a:ext cx="677333" cy="338666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A324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95300" y="6882"/>
            <a:ext cx="8915400" cy="602718"/>
          </a:xfrm>
        </p:spPr>
        <p:txBody>
          <a:bodyPr/>
          <a:lstStyle/>
          <a:p>
            <a:r>
              <a:rPr lang="en-US" sz="3200" b="1" dirty="0" smtClean="0">
                <a:latin typeface="Arial" charset="0"/>
              </a:rPr>
              <a:t>Introduction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84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build="p" bldLvl="2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Classify input data</a:t>
            </a:r>
          </a:p>
          <a:p>
            <a:pPr marL="0" indent="0">
              <a:buNone/>
            </a:pPr>
            <a:r>
              <a:rPr lang="en-US" dirty="0" smtClean="0"/>
              <a:t>In this case the desired </a:t>
            </a:r>
            <a:r>
              <a:rPr lang="en-US" dirty="0"/>
              <a:t>outputs y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, … 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are discrete class labels and the goal is to </a:t>
            </a:r>
            <a:r>
              <a:rPr lang="en-US" b="1" u="sng" dirty="0"/>
              <a:t>classify </a:t>
            </a:r>
            <a:r>
              <a:rPr lang="en-US" dirty="0"/>
              <a:t>new </a:t>
            </a:r>
            <a:r>
              <a:rPr lang="en-US" dirty="0" smtClean="0"/>
              <a:t>output correctly from new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6668"/>
            <a:ext cx="4628443" cy="347133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09065" y="3420533"/>
            <a:ext cx="4770967" cy="1964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E.g. character recognition</a:t>
            </a:r>
          </a:p>
          <a:p>
            <a:pPr marL="0" indent="0">
              <a:buFont typeface="Arial"/>
              <a:buNone/>
            </a:pPr>
            <a:r>
              <a:rPr lang="en-US" dirty="0"/>
              <a:t>H</a:t>
            </a:r>
            <a:r>
              <a:rPr lang="en-US" dirty="0" smtClean="0"/>
              <a:t>ave image of a digit and want to know classification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 smtClean="0"/>
              <a:t>E.g. Robot recognizes an apple and then goes on to pick it 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Goals of supervised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10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Regression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In this case the desired outputs y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, … 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are </a:t>
            </a:r>
            <a:r>
              <a:rPr lang="en-US" dirty="0" smtClean="0"/>
              <a:t>continuous values and </a:t>
            </a:r>
            <a:r>
              <a:rPr lang="en-US" dirty="0"/>
              <a:t>the goal is to </a:t>
            </a:r>
            <a:r>
              <a:rPr lang="en-US" b="1" u="sng" dirty="0" smtClean="0"/>
              <a:t>predict </a:t>
            </a:r>
            <a:r>
              <a:rPr lang="en-US" dirty="0" smtClean="0"/>
              <a:t>new </a:t>
            </a:r>
            <a:r>
              <a:rPr lang="en-US" dirty="0"/>
              <a:t>output correctly from new input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0" y="3302000"/>
            <a:ext cx="3897443" cy="3556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233332" y="3420534"/>
            <a:ext cx="5401735" cy="3149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E.g. Predict baby height given weight</a:t>
            </a:r>
          </a:p>
          <a:p>
            <a:pPr marL="0" indent="0">
              <a:buNone/>
            </a:pPr>
            <a:r>
              <a:rPr lang="en-US" dirty="0" smtClean="0"/>
              <a:t>Have data from </a:t>
            </a:r>
            <a:r>
              <a:rPr lang="en-US" u="sng" dirty="0" smtClean="0"/>
              <a:t>babies</a:t>
            </a:r>
            <a:r>
              <a:rPr lang="en-US" dirty="0" smtClean="0"/>
              <a:t>, can fit line and then predict new baby height given their weight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E.g. </a:t>
            </a:r>
            <a:r>
              <a:rPr lang="en-US" dirty="0" smtClean="0"/>
              <a:t>Get time measurement from ultrasound sonar and convert to distance from obstacle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Goals of </a:t>
            </a:r>
            <a:r>
              <a:rPr lang="en-GB" sz="3200" b="1" dirty="0"/>
              <a:t>unsupervised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965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wish to find useful representations of data. This can involve: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Finding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Dimensionality reduction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Finding the hidden cause of the surface phenomena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Modeling the data probability density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Goals of </a:t>
            </a:r>
            <a:r>
              <a:rPr lang="en-GB" sz="3200" b="1" dirty="0"/>
              <a:t>unsupervised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219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Data compression – for communications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Outlier detection – to reject noise in measurements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Classification – recognize objects in environment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Latent representations form useful professing for other tasks – preprocessing for classifier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Understanding human learning and the brain – build intelligent robots!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Goals of </a:t>
            </a:r>
            <a:r>
              <a:rPr lang="en-GB" sz="3200" b="1" dirty="0" smtClean="0"/>
              <a:t>unsupervised </a:t>
            </a:r>
            <a:r>
              <a:rPr lang="en-GB" sz="3200" b="1" dirty="0"/>
              <a:t>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262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AINT351</a:t>
            </a:r>
            <a:r>
              <a:rPr lang="en-GB" sz="3600" b="1" dirty="0" smtClean="0">
                <a:solidFill>
                  <a:srgbClr val="FF3300"/>
                </a:solidFill>
              </a:rPr>
              <a:t>: Machine learning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Probability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5419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Discrete </a:t>
            </a:r>
            <a:r>
              <a:rPr lang="en-US" dirty="0"/>
              <a:t>data: only certain values (integers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Dice value = {1,2,3,4,5,6}</a:t>
            </a:r>
          </a:p>
          <a:p>
            <a:r>
              <a:rPr lang="en-US" dirty="0" smtClean="0"/>
              <a:t>Flip a coin = {H,T}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Continuous </a:t>
            </a:r>
            <a:r>
              <a:rPr lang="en-US" dirty="0"/>
              <a:t>data: any value (real numbers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Length measurement</a:t>
            </a:r>
          </a:p>
          <a:p>
            <a:r>
              <a:rPr lang="en-US" dirty="0" smtClean="0"/>
              <a:t>Weight measurement</a:t>
            </a:r>
          </a:p>
          <a:p>
            <a:r>
              <a:rPr lang="en-US" dirty="0" smtClean="0"/>
              <a:t>Blood pressure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38" y="1837266"/>
            <a:ext cx="2846161" cy="2125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4711700"/>
            <a:ext cx="1468966" cy="205655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Types of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262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>
                <a:cs typeface="Times New Roman" charset="0"/>
              </a:rPr>
              <a:t>A probability function maps </a:t>
            </a:r>
            <a:r>
              <a:rPr lang="en-US" dirty="0" smtClean="0">
                <a:cs typeface="Times New Roman" charset="0"/>
              </a:rPr>
              <a:t>possible </a:t>
            </a:r>
            <a:r>
              <a:rPr lang="en-US" dirty="0">
                <a:cs typeface="Times New Roman" charset="0"/>
              </a:rPr>
              <a:t>values </a:t>
            </a:r>
            <a:r>
              <a:rPr lang="en-US" dirty="0" smtClean="0">
                <a:cs typeface="Times New Roman" charset="0"/>
              </a:rPr>
              <a:t>of a variable to its </a:t>
            </a:r>
            <a:r>
              <a:rPr lang="en-US" dirty="0">
                <a:cs typeface="Times New Roman" charset="0"/>
              </a:rPr>
              <a:t>respective probabilities </a:t>
            </a:r>
            <a:endParaRPr lang="en-US" dirty="0" smtClean="0">
              <a:cs typeface="Times New Roman" charset="0"/>
            </a:endParaRPr>
          </a:p>
          <a:p>
            <a:pPr eaLnBrk="0" hangingPunct="0"/>
            <a:r>
              <a:rPr lang="en-US" dirty="0" smtClean="0">
                <a:cs typeface="Times New Roman" charset="0"/>
              </a:rPr>
              <a:t>E.g. if valuable is x we can write its possible probabilities as p(x)</a:t>
            </a:r>
          </a:p>
          <a:p>
            <a:pPr eaLnBrk="0" hangingPunct="0"/>
            <a:endParaRPr lang="en-US" dirty="0">
              <a:cs typeface="Times New Roman" charset="0"/>
            </a:endParaRPr>
          </a:p>
          <a:p>
            <a:pPr eaLnBrk="0" hangingPunct="0"/>
            <a:r>
              <a:rPr lang="en-US" dirty="0" smtClean="0">
                <a:cs typeface="Times New Roman" charset="0"/>
              </a:rPr>
              <a:t>Probability functions have the following properties</a:t>
            </a:r>
            <a:endParaRPr lang="en-US" dirty="0">
              <a:cs typeface="Times New Roman" charset="0"/>
            </a:endParaRPr>
          </a:p>
          <a:p>
            <a:pPr eaLnBrk="0" hangingPunct="0"/>
            <a:r>
              <a:rPr lang="en-US" i="1" dirty="0" smtClean="0">
                <a:cs typeface="Times New Roman" charset="0"/>
              </a:rPr>
              <a:t>p</a:t>
            </a:r>
            <a:r>
              <a:rPr lang="en-US" i="1" dirty="0">
                <a:cs typeface="Times New Roman" charset="0"/>
              </a:rPr>
              <a:t>(x)</a:t>
            </a:r>
            <a:r>
              <a:rPr lang="en-US" dirty="0">
                <a:cs typeface="Times New Roman" charset="0"/>
              </a:rPr>
              <a:t> is a number </a:t>
            </a:r>
            <a:r>
              <a:rPr lang="en-US" dirty="0" smtClean="0">
                <a:cs typeface="Times New Roman" charset="0"/>
              </a:rPr>
              <a:t>with a value between 0 </a:t>
            </a:r>
            <a:r>
              <a:rPr lang="en-US" dirty="0">
                <a:cs typeface="Times New Roman" charset="0"/>
              </a:rPr>
              <a:t>to 1.0.</a:t>
            </a:r>
          </a:p>
          <a:p>
            <a:pPr eaLnBrk="0" hangingPunct="0"/>
            <a:r>
              <a:rPr lang="en-US" dirty="0">
                <a:cs typeface="Times New Roman" charset="0"/>
              </a:rPr>
              <a:t>The area under a probability function is always </a:t>
            </a:r>
            <a:r>
              <a:rPr lang="en-US" dirty="0" smtClean="0">
                <a:cs typeface="Times New Roman" charset="0"/>
              </a:rPr>
              <a:t>unity</a:t>
            </a:r>
            <a:endParaRPr lang="en-US" dirty="0">
              <a:cs typeface="Times New Roman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Probability functions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526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7" y="547317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Venn diagrams can be used to represent relations between events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66" y="1066800"/>
            <a:ext cx="6210300" cy="3810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Venn diagrams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476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two events A and B are mutually exclusive </a:t>
            </a:r>
            <a:r>
              <a:rPr lang="en-US" dirty="0" smtClean="0"/>
              <a:t>then</a:t>
            </a:r>
          </a:p>
          <a:p>
            <a:pPr marL="0" indent="0">
              <a:buNone/>
            </a:pPr>
            <a:r>
              <a:rPr lang="en-US" dirty="0"/>
              <a:t>P(A ∪ B) </a:t>
            </a:r>
            <a:r>
              <a:rPr lang="en-US" dirty="0" smtClean="0"/>
              <a:t> or the probability event A </a:t>
            </a:r>
            <a:r>
              <a:rPr lang="en-US" dirty="0" smtClean="0">
                <a:solidFill>
                  <a:srgbClr val="FF0000"/>
                </a:solidFill>
              </a:rPr>
              <a:t>OR</a:t>
            </a:r>
            <a:r>
              <a:rPr lang="en-US" dirty="0" smtClean="0"/>
              <a:t> B occurs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P(</a:t>
            </a:r>
            <a:r>
              <a:rPr lang="en-US" dirty="0"/>
              <a:t>A ∪ B) = </a:t>
            </a:r>
            <a:r>
              <a:rPr lang="en-US" dirty="0" smtClean="0"/>
              <a:t>P(</a:t>
            </a:r>
            <a:r>
              <a:rPr lang="en-US" dirty="0"/>
              <a:t>A) + </a:t>
            </a:r>
            <a:r>
              <a:rPr lang="en-US" dirty="0" smtClean="0"/>
              <a:t>P(</a:t>
            </a: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Here P</a:t>
            </a:r>
            <a:r>
              <a:rPr lang="en-US" dirty="0"/>
              <a:t> (A ∩ B) = 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8" y="2735503"/>
            <a:ext cx="5071533" cy="37245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The Addition Law of Probability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46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0" y="1588436"/>
            <a:ext cx="8790000" cy="362703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Illustrate with a pack of 52 cards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1271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8234" y="1412879"/>
            <a:ext cx="8825971" cy="5256213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 smtClean="0"/>
              <a:t>I have lots of time (2 hours)  to deal with your queries in the laboratory sessions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 smtClean="0"/>
              <a:t>Otherwise, the best thing to do is to </a:t>
            </a:r>
            <a:r>
              <a:rPr lang="en-US" b="1" dirty="0" smtClean="0">
                <a:solidFill>
                  <a:srgbClr val="336600"/>
                </a:solidFill>
              </a:rPr>
              <a:t>email me first </a:t>
            </a:r>
            <a:r>
              <a:rPr lang="en-US" dirty="0" smtClean="0"/>
              <a:t>and see if I can sort out your query. If not then I will arrange a time to meet up with you.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Don’t forget – if you have any problems, or even if you are not sure about something - just </a:t>
            </a:r>
            <a:r>
              <a:rPr lang="en-US" b="1" dirty="0" smtClean="0">
                <a:solidFill>
                  <a:srgbClr val="336600"/>
                </a:solidFill>
              </a:rPr>
              <a:t>email</a:t>
            </a:r>
            <a:r>
              <a:rPr lang="en-US" dirty="0" smtClean="0"/>
              <a:t> me </a:t>
            </a:r>
          </a:p>
          <a:p>
            <a:pPr eaLnBrk="1" hangingPunct="1"/>
            <a:endParaRPr lang="en-GB" dirty="0" smtClean="0"/>
          </a:p>
          <a:p>
            <a:pPr algn="ctr" eaLnBrk="1" hangingPunct="1">
              <a:buFontTx/>
              <a:buNone/>
            </a:pPr>
            <a:r>
              <a:rPr lang="en-GB" b="1" dirty="0" err="1" smtClean="0">
                <a:solidFill>
                  <a:srgbClr val="336600"/>
                </a:solidFill>
              </a:rPr>
              <a:t>ian.howard@plymouth.ac.uk</a:t>
            </a:r>
            <a:endParaRPr lang="en-GB" b="1" dirty="0" smtClean="0">
              <a:solidFill>
                <a:srgbClr val="336600"/>
              </a:solidFill>
            </a:endParaRPr>
          </a:p>
          <a:p>
            <a:pPr eaLnBrk="1" hangingPunct="1"/>
            <a:endParaRPr lang="en-GB" b="1" dirty="0" smtClean="0">
              <a:solidFill>
                <a:srgbClr val="336600"/>
              </a:solidFill>
            </a:endParaRPr>
          </a:p>
          <a:p>
            <a:pPr eaLnBrk="1" hangingPunct="1"/>
            <a:r>
              <a:rPr lang="en-GB" dirty="0" smtClean="0"/>
              <a:t>I am located in Room A324, Block A, Portland Square.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Availability</a:t>
            </a:r>
            <a:endParaRPr lang="en-US" sz="3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200" y="1588436"/>
            <a:ext cx="8790000" cy="3627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2667" y="1574799"/>
            <a:ext cx="660400" cy="36237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2612" y="5473005"/>
            <a:ext cx="8967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800" dirty="0" smtClean="0"/>
              <a:t>Number of aces = 4	</a:t>
            </a:r>
          </a:p>
          <a:p>
            <a:pPr marL="342900" indent="-342900" algn="l">
              <a:buFont typeface="Arial"/>
              <a:buChar char="•"/>
            </a:pPr>
            <a:r>
              <a:rPr lang="en-US" sz="2800" dirty="0" smtClean="0"/>
              <a:t>Number of cards = 52</a:t>
            </a:r>
          </a:p>
          <a:p>
            <a:pPr marL="342900" indent="-342900" algn="l">
              <a:buFont typeface="Arial"/>
              <a:buChar char="•"/>
            </a:pPr>
            <a:r>
              <a:rPr lang="en-US" sz="2800" dirty="0" smtClean="0"/>
              <a:t>P(card=ace) = 4/52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Probability of picking ace at random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890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200" y="1588436"/>
            <a:ext cx="8790000" cy="3627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3054" y="1574799"/>
            <a:ext cx="660400" cy="3623733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2612" y="5473005"/>
            <a:ext cx="8967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800" dirty="0" smtClean="0"/>
              <a:t>Number of twos= 4	</a:t>
            </a:r>
          </a:p>
          <a:p>
            <a:pPr marL="342900" indent="-342900" algn="l">
              <a:buFont typeface="Arial"/>
              <a:buChar char="•"/>
            </a:pPr>
            <a:r>
              <a:rPr lang="en-US" sz="2800" dirty="0" smtClean="0"/>
              <a:t>Number of cards = 52</a:t>
            </a:r>
          </a:p>
          <a:p>
            <a:pPr marL="342900" indent="-342900" algn="l">
              <a:buFont typeface="Arial"/>
              <a:buChar char="•"/>
            </a:pPr>
            <a:r>
              <a:rPr lang="en-US" sz="2800" dirty="0" smtClean="0"/>
              <a:t>P(card=two) = 4/52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Probability of picking </a:t>
            </a:r>
            <a:r>
              <a:rPr lang="en-GB" sz="3200" b="1" dirty="0" smtClean="0"/>
              <a:t>a two at </a:t>
            </a:r>
            <a:r>
              <a:rPr lang="en-GB" sz="3200" b="1" dirty="0"/>
              <a:t>random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67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200" y="1588436"/>
            <a:ext cx="8790000" cy="3627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3054" y="1574799"/>
            <a:ext cx="660400" cy="3623733"/>
          </a:xfrm>
          <a:prstGeom prst="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2612" y="5473005"/>
            <a:ext cx="8967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dirty="0" smtClean="0"/>
              <a:t>Here there is no overlap so P(ace</a:t>
            </a:r>
            <a:r>
              <a:rPr lang="en-US" sz="2800" dirty="0"/>
              <a:t> ∩ </a:t>
            </a:r>
            <a:r>
              <a:rPr lang="en-US" sz="2800" dirty="0" smtClean="0"/>
              <a:t>two) </a:t>
            </a:r>
            <a:r>
              <a:rPr lang="en-US" sz="2800" dirty="0"/>
              <a:t>= 0</a:t>
            </a:r>
          </a:p>
          <a:p>
            <a:pPr algn="l"/>
            <a:r>
              <a:rPr lang="en-US" sz="2800" dirty="0" smtClean="0"/>
              <a:t>Therefore P(</a:t>
            </a:r>
            <a:r>
              <a:rPr lang="en-US" sz="2800" dirty="0"/>
              <a:t>ace</a:t>
            </a:r>
            <a:r>
              <a:rPr lang="en-US" sz="2800" dirty="0" smtClean="0"/>
              <a:t> ∪</a:t>
            </a:r>
            <a:r>
              <a:rPr lang="en-US" sz="2800" dirty="0"/>
              <a:t> two</a:t>
            </a:r>
            <a:r>
              <a:rPr lang="en-US" sz="2800" dirty="0" smtClean="0"/>
              <a:t>) </a:t>
            </a:r>
            <a:r>
              <a:rPr lang="en-US" sz="2800" dirty="0"/>
              <a:t>= </a:t>
            </a:r>
            <a:r>
              <a:rPr lang="en-US" sz="2800" dirty="0" smtClean="0"/>
              <a:t>P(ace) </a:t>
            </a:r>
            <a:r>
              <a:rPr lang="en-US" sz="2800" dirty="0"/>
              <a:t>+ </a:t>
            </a:r>
            <a:r>
              <a:rPr lang="en-US" sz="2800" dirty="0" smtClean="0"/>
              <a:t>P(two</a:t>
            </a:r>
            <a:r>
              <a:rPr lang="en-US" sz="2800" dirty="0"/>
              <a:t>)</a:t>
            </a:r>
            <a:endParaRPr lang="en-US" sz="2800" dirty="0" smtClean="0"/>
          </a:p>
          <a:p>
            <a:pPr algn="l"/>
            <a:r>
              <a:rPr lang="en-US" sz="2800" dirty="0"/>
              <a:t>P(ace ∪ two) = </a:t>
            </a:r>
            <a:r>
              <a:rPr lang="en-US" sz="2800" dirty="0" smtClean="0"/>
              <a:t>(4+4)/52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92667" y="1574799"/>
            <a:ext cx="660400" cy="36237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Probability of picking </a:t>
            </a:r>
            <a:r>
              <a:rPr lang="en-US" sz="3200" b="1" dirty="0" smtClean="0"/>
              <a:t>{ace </a:t>
            </a:r>
            <a:r>
              <a:rPr lang="en-US" sz="3200" b="1" dirty="0">
                <a:solidFill>
                  <a:srgbClr val="FF0000"/>
                </a:solidFill>
              </a:rPr>
              <a:t>OR</a:t>
            </a:r>
            <a:r>
              <a:rPr lang="en-US" sz="3200" b="1" dirty="0"/>
              <a:t> </a:t>
            </a:r>
            <a:r>
              <a:rPr lang="en-US" sz="3200" b="1" dirty="0" smtClean="0"/>
              <a:t>two}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6651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200"/>
            <a:ext cx="9906000" cy="33871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7013" y="5307168"/>
            <a:ext cx="94588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A ∪ B denotes the event that A or B (or both) occur when the experiment is performed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Venn diagrams to </a:t>
            </a:r>
            <a:r>
              <a:rPr lang="en-US" sz="3200" b="1" dirty="0" smtClean="0"/>
              <a:t>show event </a:t>
            </a:r>
            <a:r>
              <a:rPr lang="en-US" sz="3200" b="1" dirty="0"/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177518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286933"/>
            <a:ext cx="6502400" cy="4406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2613" y="5524268"/>
            <a:ext cx="9137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A ∩ B denotes </a:t>
            </a:r>
            <a:r>
              <a:rPr lang="en-US" sz="2400" dirty="0" smtClean="0"/>
              <a:t>where both </a:t>
            </a:r>
            <a:r>
              <a:rPr lang="en-US" sz="2400" dirty="0"/>
              <a:t>A and B </a:t>
            </a:r>
            <a:r>
              <a:rPr lang="en-US" sz="2400" dirty="0" smtClean="0"/>
              <a:t>overlap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Venn diagrams to </a:t>
            </a:r>
            <a:r>
              <a:rPr lang="en-US" sz="3200" b="1" dirty="0" smtClean="0"/>
              <a:t>show event </a:t>
            </a:r>
            <a:r>
              <a:rPr lang="en-US" sz="3200" b="1" dirty="0"/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354173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General </a:t>
            </a:r>
            <a:r>
              <a:rPr lang="en-US" dirty="0"/>
              <a:t>Case:   </a:t>
            </a:r>
          </a:p>
          <a:p>
            <a:pPr marL="0" indent="0">
              <a:buNone/>
            </a:pPr>
            <a:r>
              <a:rPr lang="en-US" dirty="0"/>
              <a:t>If two events are A and B </a:t>
            </a:r>
            <a:r>
              <a:rPr lang="en-US" dirty="0" smtClean="0"/>
              <a:t> and they intersect then</a:t>
            </a:r>
            <a:endParaRPr lang="en-US" dirty="0"/>
          </a:p>
          <a:p>
            <a:r>
              <a:rPr lang="en-US" dirty="0"/>
              <a:t>P (A ∪ B) = P (A) + P (B) − P (A ∩ B)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8" y="3369734"/>
            <a:ext cx="3991107" cy="294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1" y="3454400"/>
            <a:ext cx="3897692" cy="26416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The Addition Law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210705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200" y="1588436"/>
            <a:ext cx="8790000" cy="36270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7014" y="5473005"/>
            <a:ext cx="967898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dirty="0" smtClean="0"/>
              <a:t>Here P(ace</a:t>
            </a:r>
            <a:r>
              <a:rPr lang="en-US" sz="2400" dirty="0"/>
              <a:t> ∩ </a:t>
            </a:r>
            <a:r>
              <a:rPr lang="en-US" sz="2400" dirty="0" smtClean="0"/>
              <a:t>diamond) </a:t>
            </a:r>
            <a:r>
              <a:rPr lang="en-US" sz="2400" dirty="0"/>
              <a:t>= </a:t>
            </a:r>
            <a:r>
              <a:rPr lang="en-US" sz="2400" dirty="0" smtClean="0"/>
              <a:t>1/52</a:t>
            </a:r>
            <a:endParaRPr lang="en-US" sz="2400" dirty="0"/>
          </a:p>
          <a:p>
            <a:pPr algn="l"/>
            <a:r>
              <a:rPr lang="en-US" sz="2400" dirty="0" smtClean="0"/>
              <a:t>P(</a:t>
            </a:r>
            <a:r>
              <a:rPr lang="en-US" sz="2400" dirty="0"/>
              <a:t>ace</a:t>
            </a:r>
            <a:r>
              <a:rPr lang="en-US" sz="2400" dirty="0" smtClean="0"/>
              <a:t> ∪</a:t>
            </a:r>
            <a:r>
              <a:rPr lang="en-US" sz="2400" dirty="0"/>
              <a:t> diamond</a:t>
            </a:r>
            <a:r>
              <a:rPr lang="en-US" sz="2400" dirty="0" smtClean="0"/>
              <a:t>) </a:t>
            </a:r>
            <a:r>
              <a:rPr lang="en-US" sz="2400" dirty="0"/>
              <a:t>= </a:t>
            </a:r>
            <a:r>
              <a:rPr lang="en-US" sz="2400" dirty="0" smtClean="0"/>
              <a:t>P(ace) </a:t>
            </a:r>
            <a:r>
              <a:rPr lang="en-US" sz="2400" dirty="0"/>
              <a:t>+ P </a:t>
            </a:r>
            <a:r>
              <a:rPr lang="en-US" sz="2400" dirty="0" smtClean="0"/>
              <a:t>(diamond) - P</a:t>
            </a:r>
            <a:r>
              <a:rPr lang="en-US" sz="2400" dirty="0"/>
              <a:t>(ace ∩ diamond) </a:t>
            </a:r>
            <a:endParaRPr lang="en-US" sz="2400" dirty="0" smtClean="0"/>
          </a:p>
          <a:p>
            <a:pPr algn="l"/>
            <a:r>
              <a:rPr lang="en-US" sz="2400" dirty="0"/>
              <a:t>P(ace ∪ diamond) </a:t>
            </a:r>
            <a:r>
              <a:rPr lang="en-US" sz="2400" dirty="0" smtClean="0"/>
              <a:t>= (4+13-1)/52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92667" y="1574799"/>
            <a:ext cx="660400" cy="362373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667" y="4318000"/>
            <a:ext cx="8720666" cy="880532"/>
          </a:xfrm>
          <a:prstGeom prst="rect">
            <a:avLst/>
          </a:prstGeom>
          <a:solidFill>
            <a:schemeClr val="accent6">
              <a:lumMod val="40000"/>
              <a:lumOff val="60000"/>
              <a:alpha val="3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Probability of picking </a:t>
            </a:r>
            <a:r>
              <a:rPr lang="en-US" sz="3200" b="1" dirty="0" smtClean="0"/>
              <a:t>{ace </a:t>
            </a:r>
            <a:r>
              <a:rPr lang="en-US" sz="3200" b="1" dirty="0">
                <a:solidFill>
                  <a:srgbClr val="FF0000"/>
                </a:solidFill>
              </a:rPr>
              <a:t>U</a:t>
            </a:r>
            <a:r>
              <a:rPr lang="en-US" sz="3200" b="1" dirty="0"/>
              <a:t> </a:t>
            </a:r>
            <a:r>
              <a:rPr lang="en-US" sz="3200" b="1" dirty="0" smtClean="0"/>
              <a:t>diamond}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8097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200" y="1588436"/>
            <a:ext cx="8790000" cy="36270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345" y="5405273"/>
            <a:ext cx="8967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800" dirty="0"/>
              <a:t>Let A represent all 4 aces:			 	p=4/52</a:t>
            </a:r>
          </a:p>
          <a:p>
            <a:pPr marL="342900" indent="-342900" algn="l">
              <a:buFont typeface="Arial"/>
              <a:buChar char="•"/>
            </a:pPr>
            <a:r>
              <a:rPr lang="en-US" sz="2800" dirty="0"/>
              <a:t>Let B represent all 13 diamonds: 		p=13/52</a:t>
            </a:r>
          </a:p>
          <a:p>
            <a:pPr marL="342900" indent="-342900" algn="l">
              <a:buFont typeface="Arial"/>
              <a:buChar char="•"/>
            </a:pPr>
            <a:r>
              <a:rPr lang="en-US" sz="2800" dirty="0"/>
              <a:t>(A ∩ B) is the 1 off ace of diamonds: 		p=1/52</a:t>
            </a:r>
          </a:p>
        </p:txBody>
      </p:sp>
      <p:sp>
        <p:nvSpPr>
          <p:cNvPr id="8" name="Rectangle 7"/>
          <p:cNvSpPr/>
          <p:nvPr/>
        </p:nvSpPr>
        <p:spPr>
          <a:xfrm>
            <a:off x="592667" y="4318000"/>
            <a:ext cx="660400" cy="8805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Probability of picking ace of diamonds</a:t>
            </a:r>
          </a:p>
        </p:txBody>
      </p:sp>
    </p:spTree>
    <p:extLst>
      <p:ext uri="{BB962C8B-B14F-4D97-AF65-F5344CB8AC3E}">
        <p14:creationId xmlns:p14="http://schemas.microsoft.com/office/powerpoint/2010/main" val="165640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AINT351</a:t>
            </a:r>
            <a:r>
              <a:rPr lang="en-GB" sz="3600" b="1" dirty="0" smtClean="0">
                <a:solidFill>
                  <a:srgbClr val="FF3300"/>
                </a:solidFill>
              </a:rPr>
              <a:t>: Machine learning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Probability distributions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53038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2" y="1277409"/>
            <a:ext cx="4924348" cy="4842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75576" y="1889667"/>
            <a:ext cx="4339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H</a:t>
            </a:r>
            <a:r>
              <a:rPr lang="en-US" sz="2800" dirty="0" smtClean="0"/>
              <a:t>eads or tails </a:t>
            </a:r>
            <a:r>
              <a:rPr lang="en-US" sz="2800" dirty="0"/>
              <a:t>of a coin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532967" y="3416300"/>
            <a:ext cx="4076700" cy="22479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Discrete  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877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0"/>
          <a:stretch>
            <a:fillRect/>
          </a:stretch>
        </p:blipFill>
        <p:spPr bwMode="auto">
          <a:xfrm>
            <a:off x="1030023" y="1276350"/>
            <a:ext cx="6974606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289843"/>
            <a:ext cx="6270360" cy="316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Registration</a:t>
            </a:r>
            <a:endParaRPr lang="en-US" sz="3200" b="1" dirty="0"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is the binomial </a:t>
            </a:r>
            <a:r>
              <a:rPr lang="en-US" dirty="0"/>
              <a:t>distribution for n=1</a:t>
            </a:r>
          </a:p>
          <a:p>
            <a:pPr marL="0" indent="0">
              <a:buNone/>
            </a:pPr>
            <a:r>
              <a:rPr lang="en-US" dirty="0"/>
              <a:t>Random variable which takes </a:t>
            </a:r>
            <a:endParaRPr lang="en-US" dirty="0" smtClean="0"/>
          </a:p>
          <a:p>
            <a:r>
              <a:rPr lang="en-US" dirty="0"/>
              <a:t>V</a:t>
            </a:r>
            <a:r>
              <a:rPr lang="en-US" dirty="0" smtClean="0"/>
              <a:t>alue </a:t>
            </a:r>
            <a:r>
              <a:rPr lang="en-US" dirty="0"/>
              <a:t>1 with success probability of p</a:t>
            </a:r>
          </a:p>
          <a:p>
            <a:r>
              <a:rPr lang="en-US" dirty="0"/>
              <a:t>V</a:t>
            </a:r>
            <a:r>
              <a:rPr lang="en-US" dirty="0" smtClean="0"/>
              <a:t>alue </a:t>
            </a:r>
            <a:r>
              <a:rPr lang="en-US" dirty="0"/>
              <a:t>0 with failure probability of q = (1-p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677202"/>
            <a:ext cx="2845790" cy="27987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82533" y="3684600"/>
            <a:ext cx="49953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Heads or tails of coin flip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heads </a:t>
            </a:r>
            <a:r>
              <a:rPr lang="en-US" sz="2800" dirty="0"/>
              <a:t>= p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tails  = q</a:t>
            </a:r>
            <a:endParaRPr lang="en-US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Bernoulli 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326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6266" y="839801"/>
            <a:ext cx="666079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Throw </a:t>
            </a:r>
            <a:r>
              <a:rPr lang="en-US" sz="2800" dirty="0"/>
              <a:t>a fair </a:t>
            </a:r>
            <a:r>
              <a:rPr lang="en-US" sz="2800" dirty="0" smtClean="0"/>
              <a:t>dice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1 of 6 outcomes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/>
              <a:t>Each outcome has a probability = 1/6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Discrete  distribution</a:t>
            </a:r>
            <a:endParaRPr lang="en-US" sz="3200" dirty="0"/>
          </a:p>
        </p:txBody>
      </p:sp>
      <p:grpSp>
        <p:nvGrpSpPr>
          <p:cNvPr id="41" name="Group 4"/>
          <p:cNvGrpSpPr>
            <a:grpSpLocks/>
          </p:cNvGrpSpPr>
          <p:nvPr/>
        </p:nvGrpSpPr>
        <p:grpSpPr bwMode="auto">
          <a:xfrm>
            <a:off x="447675" y="2665444"/>
            <a:ext cx="4784725" cy="2843678"/>
            <a:chOff x="2170" y="1488"/>
            <a:chExt cx="3014" cy="2640"/>
          </a:xfrm>
        </p:grpSpPr>
        <p:grpSp>
          <p:nvGrpSpPr>
            <p:cNvPr id="42" name="Group 5"/>
            <p:cNvGrpSpPr>
              <a:grpSpLocks/>
            </p:cNvGrpSpPr>
            <p:nvPr/>
          </p:nvGrpSpPr>
          <p:grpSpPr bwMode="auto">
            <a:xfrm>
              <a:off x="2170" y="1488"/>
              <a:ext cx="3014" cy="1968"/>
              <a:chOff x="2170" y="1488"/>
              <a:chExt cx="3014" cy="1968"/>
            </a:xfrm>
          </p:grpSpPr>
          <p:sp>
            <p:nvSpPr>
              <p:cNvPr id="46" name="Line 6"/>
              <p:cNvSpPr>
                <a:spLocks noChangeShapeType="1"/>
              </p:cNvSpPr>
              <p:nvPr/>
            </p:nvSpPr>
            <p:spPr bwMode="auto">
              <a:xfrm>
                <a:off x="2894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7"/>
              <p:cNvSpPr>
                <a:spLocks noChangeShapeType="1"/>
              </p:cNvSpPr>
              <p:nvPr/>
            </p:nvSpPr>
            <p:spPr bwMode="auto">
              <a:xfrm>
                <a:off x="3184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8"/>
              <p:cNvSpPr>
                <a:spLocks noChangeShapeType="1"/>
              </p:cNvSpPr>
              <p:nvPr/>
            </p:nvSpPr>
            <p:spPr bwMode="auto">
              <a:xfrm>
                <a:off x="3473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/>
              <p:cNvSpPr>
                <a:spLocks noChangeShapeType="1"/>
              </p:cNvSpPr>
              <p:nvPr/>
            </p:nvSpPr>
            <p:spPr bwMode="auto">
              <a:xfrm>
                <a:off x="3763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/>
              <p:cNvSpPr>
                <a:spLocks noChangeShapeType="1"/>
              </p:cNvSpPr>
              <p:nvPr/>
            </p:nvSpPr>
            <p:spPr bwMode="auto">
              <a:xfrm>
                <a:off x="4053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/>
              <p:cNvSpPr>
                <a:spLocks noChangeShapeType="1"/>
              </p:cNvSpPr>
              <p:nvPr/>
            </p:nvSpPr>
            <p:spPr bwMode="auto">
              <a:xfrm>
                <a:off x="4343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2" name="Group 12"/>
              <p:cNvGrpSpPr>
                <a:grpSpLocks/>
              </p:cNvGrpSpPr>
              <p:nvPr/>
            </p:nvGrpSpPr>
            <p:grpSpPr bwMode="auto">
              <a:xfrm>
                <a:off x="2170" y="1488"/>
                <a:ext cx="3014" cy="1968"/>
                <a:chOff x="2170" y="1488"/>
                <a:chExt cx="3014" cy="1968"/>
              </a:xfrm>
            </p:grpSpPr>
            <p:sp>
              <p:nvSpPr>
                <p:cNvPr id="65" name="Line 13"/>
                <p:cNvSpPr>
                  <a:spLocks noChangeShapeType="1"/>
                </p:cNvSpPr>
                <p:nvPr/>
              </p:nvSpPr>
              <p:spPr bwMode="auto">
                <a:xfrm>
                  <a:off x="2604" y="1488"/>
                  <a:ext cx="0" cy="1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14"/>
                <p:cNvSpPr>
                  <a:spLocks noChangeShapeType="1"/>
                </p:cNvSpPr>
                <p:nvPr/>
              </p:nvSpPr>
              <p:spPr bwMode="auto">
                <a:xfrm>
                  <a:off x="2608" y="2895"/>
                  <a:ext cx="2140" cy="1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777" y="2909"/>
                  <a:ext cx="407" cy="3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sz="2000" i="1">
                      <a:latin typeface="Times New Roman" charset="0"/>
                      <a:cs typeface="Times New Roman" charset="0"/>
                    </a:rPr>
                    <a:t>x</a:t>
                  </a:r>
                </a:p>
                <a:p>
                  <a:endParaRPr lang="en-US" sz="2000">
                    <a:latin typeface="Times New Roman" charset="0"/>
                  </a:endParaRPr>
                </a:p>
              </p:txBody>
            </p:sp>
            <p:sp>
              <p:nvSpPr>
                <p:cNvPr id="6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749" y="1488"/>
                  <a:ext cx="686" cy="3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sz="2000" i="1">
                      <a:latin typeface="Arial Unicode MS" charset="0"/>
                      <a:cs typeface="Arial Unicode MS" charset="0"/>
                    </a:rPr>
                    <a:t>p(x)</a:t>
                  </a:r>
                  <a:endParaRPr lang="en-US" sz="2000">
                    <a:latin typeface="Arial Unicode MS" charset="0"/>
                    <a:cs typeface="Arial Unicode MS" charset="0"/>
                  </a:endParaRPr>
                </a:p>
                <a:p>
                  <a:endParaRPr lang="en-US" sz="2000">
                    <a:latin typeface="Times New Roman" charset="0"/>
                  </a:endParaRPr>
                </a:p>
              </p:txBody>
            </p:sp>
            <p:sp>
              <p:nvSpPr>
                <p:cNvPr id="69" name="Line 17"/>
                <p:cNvSpPr>
                  <a:spLocks noChangeShapeType="1"/>
                </p:cNvSpPr>
                <p:nvPr/>
              </p:nvSpPr>
              <p:spPr bwMode="auto">
                <a:xfrm>
                  <a:off x="2459" y="2610"/>
                  <a:ext cx="23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70" y="2461"/>
                  <a:ext cx="302" cy="1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sz="2000" dirty="0">
                      <a:latin typeface="Arial Unicode MS" charset="0"/>
                      <a:cs typeface="Arial Unicode MS" charset="0"/>
                    </a:rPr>
                    <a:t>1/6</a:t>
                  </a:r>
                </a:p>
                <a:p>
                  <a:endParaRPr lang="en-US" sz="2000" dirty="0">
                    <a:latin typeface="Times New Roman" charset="0"/>
                  </a:endParaRPr>
                </a:p>
              </p:txBody>
            </p:sp>
          </p:grpSp>
          <p:sp>
            <p:nvSpPr>
              <p:cNvPr id="53" name="Text Box 19"/>
              <p:cNvSpPr txBox="1">
                <a:spLocks noChangeArrowheads="1"/>
              </p:cNvSpPr>
              <p:nvPr/>
            </p:nvSpPr>
            <p:spPr bwMode="auto">
              <a:xfrm>
                <a:off x="2894" y="3058"/>
                <a:ext cx="116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1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54" name="Text Box 20"/>
              <p:cNvSpPr txBox="1">
                <a:spLocks noChangeArrowheads="1"/>
              </p:cNvSpPr>
              <p:nvPr/>
            </p:nvSpPr>
            <p:spPr bwMode="auto">
              <a:xfrm>
                <a:off x="3763" y="3058"/>
                <a:ext cx="105" cy="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4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55" name="Text Box 21"/>
              <p:cNvSpPr txBox="1">
                <a:spLocks noChangeArrowheads="1"/>
              </p:cNvSpPr>
              <p:nvPr/>
            </p:nvSpPr>
            <p:spPr bwMode="auto">
              <a:xfrm>
                <a:off x="4053" y="3058"/>
                <a:ext cx="116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 dirty="0">
                    <a:latin typeface="Arial Unicode MS" charset="0"/>
                    <a:cs typeface="Arial Unicode MS" charset="0"/>
                  </a:rPr>
                  <a:t>5</a:t>
                </a:r>
              </a:p>
              <a:p>
                <a:endParaRPr lang="en-US" sz="2000" dirty="0">
                  <a:latin typeface="Times New Roman" charset="0"/>
                </a:endParaRPr>
              </a:p>
            </p:txBody>
          </p:sp>
          <p:sp>
            <p:nvSpPr>
              <p:cNvPr id="56" name="Text Box 22"/>
              <p:cNvSpPr txBox="1">
                <a:spLocks noChangeArrowheads="1"/>
              </p:cNvSpPr>
              <p:nvPr/>
            </p:nvSpPr>
            <p:spPr bwMode="auto">
              <a:xfrm>
                <a:off x="4343" y="3058"/>
                <a:ext cx="151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6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57" name="Text Box 23"/>
              <p:cNvSpPr txBox="1">
                <a:spLocks noChangeArrowheads="1"/>
              </p:cNvSpPr>
              <p:nvPr/>
            </p:nvSpPr>
            <p:spPr bwMode="auto">
              <a:xfrm>
                <a:off x="3184" y="3058"/>
                <a:ext cx="128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2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58" name="Text Box 24"/>
              <p:cNvSpPr txBox="1">
                <a:spLocks noChangeArrowheads="1"/>
              </p:cNvSpPr>
              <p:nvPr/>
            </p:nvSpPr>
            <p:spPr bwMode="auto">
              <a:xfrm>
                <a:off x="3473" y="3058"/>
                <a:ext cx="128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3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59" name="Rectangle 25"/>
              <p:cNvSpPr>
                <a:spLocks noChangeArrowheads="1"/>
              </p:cNvSpPr>
              <p:nvPr/>
            </p:nvSpPr>
            <p:spPr bwMode="auto">
              <a:xfrm>
                <a:off x="2871" y="2544"/>
                <a:ext cx="92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26"/>
              <p:cNvSpPr>
                <a:spLocks noChangeArrowheads="1"/>
              </p:cNvSpPr>
              <p:nvPr/>
            </p:nvSpPr>
            <p:spPr bwMode="auto">
              <a:xfrm>
                <a:off x="3160" y="2544"/>
                <a:ext cx="104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27"/>
              <p:cNvSpPr>
                <a:spLocks noChangeArrowheads="1"/>
              </p:cNvSpPr>
              <p:nvPr/>
            </p:nvSpPr>
            <p:spPr bwMode="auto">
              <a:xfrm>
                <a:off x="3450" y="2544"/>
                <a:ext cx="92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28"/>
              <p:cNvSpPr>
                <a:spLocks noChangeArrowheads="1"/>
              </p:cNvSpPr>
              <p:nvPr/>
            </p:nvSpPr>
            <p:spPr bwMode="auto">
              <a:xfrm>
                <a:off x="3728" y="2544"/>
                <a:ext cx="93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29"/>
              <p:cNvSpPr>
                <a:spLocks noChangeArrowheads="1"/>
              </p:cNvSpPr>
              <p:nvPr/>
            </p:nvSpPr>
            <p:spPr bwMode="auto">
              <a:xfrm>
                <a:off x="4018" y="2544"/>
                <a:ext cx="92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30"/>
              <p:cNvSpPr>
                <a:spLocks noChangeArrowheads="1"/>
              </p:cNvSpPr>
              <p:nvPr/>
            </p:nvSpPr>
            <p:spPr bwMode="auto">
              <a:xfrm>
                <a:off x="4308" y="2544"/>
                <a:ext cx="92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" name="Rectangle 32"/>
            <p:cNvSpPr>
              <a:spLocks noChangeArrowheads="1"/>
            </p:cNvSpPr>
            <p:nvPr/>
          </p:nvSpPr>
          <p:spPr bwMode="auto">
            <a:xfrm>
              <a:off x="3408" y="3456"/>
              <a:ext cx="1584" cy="6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</p:grpSp>
      <p:graphicFrame>
        <p:nvGraphicFramePr>
          <p:cNvPr id="7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198061"/>
              </p:ext>
            </p:extLst>
          </p:nvPr>
        </p:nvGraphicFramePr>
        <p:xfrm>
          <a:off x="1066271" y="5689600"/>
          <a:ext cx="188118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3" imgW="711200" imgH="444500" progId="Equation.DSMT4">
                  <p:embed/>
                </p:oleObj>
              </mc:Choice>
              <mc:Fallback>
                <p:oleObj name="Equation" r:id="rId3" imgW="7112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271" y="5689600"/>
                        <a:ext cx="1881187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71"/>
          <p:cNvSpPr/>
          <p:nvPr/>
        </p:nvSpPr>
        <p:spPr>
          <a:xfrm>
            <a:off x="531959" y="4988467"/>
            <a:ext cx="6776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/>
              <a:t>Probability over all outcomes sum to 1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305" y="787399"/>
            <a:ext cx="2846161" cy="21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2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Discrete </a:t>
            </a:r>
            <a:r>
              <a:rPr lang="en-GB" sz="3200" b="1" dirty="0" smtClean="0"/>
              <a:t>distribution</a:t>
            </a:r>
            <a:r>
              <a:rPr lang="en-US" sz="3200" b="1" dirty="0"/>
              <a:t>:</a:t>
            </a:r>
            <a:r>
              <a:rPr lang="en-US" sz="3200" b="1" dirty="0" smtClean="0"/>
              <a:t> e.g. dice outcomes</a:t>
            </a:r>
            <a:endParaRPr lang="en-US" sz="3200" dirty="0"/>
          </a:p>
        </p:txBody>
      </p:sp>
      <p:grpSp>
        <p:nvGrpSpPr>
          <p:cNvPr id="36" name="Group 5"/>
          <p:cNvGrpSpPr>
            <a:grpSpLocks/>
          </p:cNvGrpSpPr>
          <p:nvPr/>
        </p:nvGrpSpPr>
        <p:grpSpPr bwMode="auto">
          <a:xfrm>
            <a:off x="287867" y="1456275"/>
            <a:ext cx="4022725" cy="2607733"/>
            <a:chOff x="-3" y="-3"/>
            <a:chExt cx="941" cy="3314"/>
          </a:xfrm>
        </p:grpSpPr>
        <p:grpSp>
          <p:nvGrpSpPr>
            <p:cNvPr id="38" name="Group 6"/>
            <p:cNvGrpSpPr>
              <a:grpSpLocks/>
            </p:cNvGrpSpPr>
            <p:nvPr/>
          </p:nvGrpSpPr>
          <p:grpSpPr bwMode="auto">
            <a:xfrm>
              <a:off x="0" y="0"/>
              <a:ext cx="935" cy="3308"/>
              <a:chOff x="0" y="0"/>
              <a:chExt cx="935" cy="3308"/>
            </a:xfrm>
          </p:grpSpPr>
          <p:grpSp>
            <p:nvGrpSpPr>
              <p:cNvPr id="40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453" cy="374"/>
                <a:chOff x="0" y="0"/>
                <a:chExt cx="453" cy="374"/>
              </a:xfrm>
            </p:grpSpPr>
            <p:sp>
              <p:nvSpPr>
                <p:cNvPr id="110" name="Rectangle 8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367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x</a:t>
                  </a:r>
                  <a:endParaRPr lang="en-US" b="0">
                    <a:latin typeface="Arial Unicode MS" charset="0"/>
                    <a:cs typeface="Arial Unicode MS" charset="0"/>
                  </a:endParaRP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11" name="Rectangle 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53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10"/>
              <p:cNvGrpSpPr>
                <a:grpSpLocks/>
              </p:cNvGrpSpPr>
              <p:nvPr/>
            </p:nvGrpSpPr>
            <p:grpSpPr bwMode="auto">
              <a:xfrm>
                <a:off x="453" y="0"/>
                <a:ext cx="482" cy="374"/>
                <a:chOff x="453" y="0"/>
                <a:chExt cx="482" cy="374"/>
              </a:xfrm>
            </p:grpSpPr>
            <p:sp>
              <p:nvSpPr>
                <p:cNvPr id="108" name="Rectangle 11"/>
                <p:cNvSpPr>
                  <a:spLocks noChangeArrowheads="1"/>
                </p:cNvSpPr>
                <p:nvPr/>
              </p:nvSpPr>
              <p:spPr bwMode="auto">
                <a:xfrm>
                  <a:off x="496" y="0"/>
                  <a:ext cx="396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p(x)</a:t>
                  </a:r>
                  <a:endParaRPr lang="en-US" b="0">
                    <a:latin typeface="Arial Unicode MS" charset="0"/>
                    <a:cs typeface="Arial Unicode MS" charset="0"/>
                  </a:endParaRP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09" name="Rectangle 12"/>
                <p:cNvSpPr>
                  <a:spLocks noChangeArrowheads="1"/>
                </p:cNvSpPr>
                <p:nvPr/>
              </p:nvSpPr>
              <p:spPr bwMode="auto">
                <a:xfrm>
                  <a:off x="453" y="0"/>
                  <a:ext cx="482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13"/>
              <p:cNvGrpSpPr>
                <a:grpSpLocks/>
              </p:cNvGrpSpPr>
              <p:nvPr/>
            </p:nvGrpSpPr>
            <p:grpSpPr bwMode="auto">
              <a:xfrm>
                <a:off x="0" y="374"/>
                <a:ext cx="453" cy="489"/>
                <a:chOff x="0" y="374"/>
                <a:chExt cx="453" cy="489"/>
              </a:xfrm>
            </p:grpSpPr>
            <p:sp>
              <p:nvSpPr>
                <p:cNvPr id="10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" y="374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1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07" name="Rectangle 15"/>
                <p:cNvSpPr>
                  <a:spLocks noChangeArrowheads="1"/>
                </p:cNvSpPr>
                <p:nvPr/>
              </p:nvSpPr>
              <p:spPr bwMode="auto">
                <a:xfrm>
                  <a:off x="0" y="374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73" name="Group 16"/>
              <p:cNvGrpSpPr>
                <a:grpSpLocks/>
              </p:cNvGrpSpPr>
              <p:nvPr/>
            </p:nvGrpSpPr>
            <p:grpSpPr bwMode="auto">
              <a:xfrm>
                <a:off x="453" y="374"/>
                <a:ext cx="482" cy="489"/>
                <a:chOff x="453" y="374"/>
                <a:chExt cx="482" cy="489"/>
              </a:xfrm>
            </p:grpSpPr>
            <p:sp>
              <p:nvSpPr>
                <p:cNvPr id="104" name="Rectangle 17"/>
                <p:cNvSpPr>
                  <a:spLocks noChangeArrowheads="1"/>
                </p:cNvSpPr>
                <p:nvPr/>
              </p:nvSpPr>
              <p:spPr bwMode="auto">
                <a:xfrm>
                  <a:off x="496" y="374"/>
                  <a:ext cx="396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p(x=1)</a:t>
                  </a:r>
                  <a:r>
                    <a:rPr lang="en-US" b="0">
                      <a:latin typeface="Arial Unicode MS" charset="0"/>
                      <a:cs typeface="Arial Unicode MS" charset="0"/>
                    </a:rPr>
                    <a:t>=1/6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05" name="Rectangle 18"/>
                <p:cNvSpPr>
                  <a:spLocks noChangeArrowheads="1"/>
                </p:cNvSpPr>
                <p:nvPr/>
              </p:nvSpPr>
              <p:spPr bwMode="auto">
                <a:xfrm>
                  <a:off x="453" y="374"/>
                  <a:ext cx="482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74" name="Group 19"/>
              <p:cNvGrpSpPr>
                <a:grpSpLocks/>
              </p:cNvGrpSpPr>
              <p:nvPr/>
            </p:nvGrpSpPr>
            <p:grpSpPr bwMode="auto">
              <a:xfrm>
                <a:off x="0" y="863"/>
                <a:ext cx="453" cy="489"/>
                <a:chOff x="0" y="863"/>
                <a:chExt cx="453" cy="489"/>
              </a:xfrm>
            </p:grpSpPr>
            <p:sp>
              <p:nvSpPr>
                <p:cNvPr id="102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863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2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03" name="Rectangle 21"/>
                <p:cNvSpPr>
                  <a:spLocks noChangeArrowheads="1"/>
                </p:cNvSpPr>
                <p:nvPr/>
              </p:nvSpPr>
              <p:spPr bwMode="auto">
                <a:xfrm>
                  <a:off x="0" y="863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75" name="Group 22"/>
              <p:cNvGrpSpPr>
                <a:grpSpLocks/>
              </p:cNvGrpSpPr>
              <p:nvPr/>
            </p:nvGrpSpPr>
            <p:grpSpPr bwMode="auto">
              <a:xfrm>
                <a:off x="453" y="863"/>
                <a:ext cx="482" cy="489"/>
                <a:chOff x="453" y="863"/>
                <a:chExt cx="482" cy="489"/>
              </a:xfrm>
            </p:grpSpPr>
            <p:sp>
              <p:nvSpPr>
                <p:cNvPr id="100" name="Rectangle 23"/>
                <p:cNvSpPr>
                  <a:spLocks noChangeArrowheads="1"/>
                </p:cNvSpPr>
                <p:nvPr/>
              </p:nvSpPr>
              <p:spPr bwMode="auto">
                <a:xfrm>
                  <a:off x="496" y="863"/>
                  <a:ext cx="396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p(x=2)</a:t>
                  </a:r>
                  <a:r>
                    <a:rPr lang="en-US" b="0">
                      <a:latin typeface="Arial Unicode MS" charset="0"/>
                      <a:cs typeface="Arial Unicode MS" charset="0"/>
                    </a:rPr>
                    <a:t>=1/6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01" name="Rectangle 24"/>
                <p:cNvSpPr>
                  <a:spLocks noChangeArrowheads="1"/>
                </p:cNvSpPr>
                <p:nvPr/>
              </p:nvSpPr>
              <p:spPr bwMode="auto">
                <a:xfrm>
                  <a:off x="453" y="863"/>
                  <a:ext cx="482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76" name="Group 25"/>
              <p:cNvGrpSpPr>
                <a:grpSpLocks/>
              </p:cNvGrpSpPr>
              <p:nvPr/>
            </p:nvGrpSpPr>
            <p:grpSpPr bwMode="auto">
              <a:xfrm>
                <a:off x="0" y="1352"/>
                <a:ext cx="453" cy="489"/>
                <a:chOff x="0" y="1352"/>
                <a:chExt cx="453" cy="489"/>
              </a:xfrm>
            </p:grpSpPr>
            <p:sp>
              <p:nvSpPr>
                <p:cNvPr id="98" name="Rectangle 26"/>
                <p:cNvSpPr>
                  <a:spLocks noChangeArrowheads="1"/>
                </p:cNvSpPr>
                <p:nvPr/>
              </p:nvSpPr>
              <p:spPr bwMode="auto">
                <a:xfrm>
                  <a:off x="43" y="1352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3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99" name="Rectangle 27"/>
                <p:cNvSpPr>
                  <a:spLocks noChangeArrowheads="1"/>
                </p:cNvSpPr>
                <p:nvPr/>
              </p:nvSpPr>
              <p:spPr bwMode="auto">
                <a:xfrm>
                  <a:off x="0" y="1352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77" name="Group 28"/>
              <p:cNvGrpSpPr>
                <a:grpSpLocks/>
              </p:cNvGrpSpPr>
              <p:nvPr/>
            </p:nvGrpSpPr>
            <p:grpSpPr bwMode="auto">
              <a:xfrm>
                <a:off x="453" y="1352"/>
                <a:ext cx="482" cy="489"/>
                <a:chOff x="453" y="1352"/>
                <a:chExt cx="482" cy="489"/>
              </a:xfrm>
            </p:grpSpPr>
            <p:sp>
              <p:nvSpPr>
                <p:cNvPr id="96" name="Rectangle 29"/>
                <p:cNvSpPr>
                  <a:spLocks noChangeArrowheads="1"/>
                </p:cNvSpPr>
                <p:nvPr/>
              </p:nvSpPr>
              <p:spPr bwMode="auto">
                <a:xfrm>
                  <a:off x="496" y="1352"/>
                  <a:ext cx="396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p(x=3)</a:t>
                  </a:r>
                  <a:r>
                    <a:rPr lang="en-US" b="0">
                      <a:latin typeface="Arial Unicode MS" charset="0"/>
                      <a:cs typeface="Arial Unicode MS" charset="0"/>
                    </a:rPr>
                    <a:t>=1/6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97" name="Rectangle 30"/>
                <p:cNvSpPr>
                  <a:spLocks noChangeArrowheads="1"/>
                </p:cNvSpPr>
                <p:nvPr/>
              </p:nvSpPr>
              <p:spPr bwMode="auto">
                <a:xfrm>
                  <a:off x="453" y="1352"/>
                  <a:ext cx="482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78" name="Group 31"/>
              <p:cNvGrpSpPr>
                <a:grpSpLocks/>
              </p:cNvGrpSpPr>
              <p:nvPr/>
            </p:nvGrpSpPr>
            <p:grpSpPr bwMode="auto">
              <a:xfrm>
                <a:off x="0" y="1841"/>
                <a:ext cx="453" cy="489"/>
                <a:chOff x="0" y="1841"/>
                <a:chExt cx="453" cy="489"/>
              </a:xfrm>
            </p:grpSpPr>
            <p:sp>
              <p:nvSpPr>
                <p:cNvPr id="94" name="Rectangle 32"/>
                <p:cNvSpPr>
                  <a:spLocks noChangeArrowheads="1"/>
                </p:cNvSpPr>
                <p:nvPr/>
              </p:nvSpPr>
              <p:spPr bwMode="auto">
                <a:xfrm>
                  <a:off x="43" y="1841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4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95" name="Rectangle 33"/>
                <p:cNvSpPr>
                  <a:spLocks noChangeArrowheads="1"/>
                </p:cNvSpPr>
                <p:nvPr/>
              </p:nvSpPr>
              <p:spPr bwMode="auto">
                <a:xfrm>
                  <a:off x="0" y="1841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79" name="Group 34"/>
              <p:cNvGrpSpPr>
                <a:grpSpLocks/>
              </p:cNvGrpSpPr>
              <p:nvPr/>
            </p:nvGrpSpPr>
            <p:grpSpPr bwMode="auto">
              <a:xfrm>
                <a:off x="453" y="1841"/>
                <a:ext cx="482" cy="489"/>
                <a:chOff x="453" y="1841"/>
                <a:chExt cx="482" cy="489"/>
              </a:xfrm>
            </p:grpSpPr>
            <p:sp>
              <p:nvSpPr>
                <p:cNvPr id="92" name="Rectangle 35"/>
                <p:cNvSpPr>
                  <a:spLocks noChangeArrowheads="1"/>
                </p:cNvSpPr>
                <p:nvPr/>
              </p:nvSpPr>
              <p:spPr bwMode="auto">
                <a:xfrm>
                  <a:off x="496" y="1841"/>
                  <a:ext cx="396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 dirty="0">
                      <a:latin typeface="Arial Unicode MS" charset="0"/>
                      <a:cs typeface="Arial Unicode MS" charset="0"/>
                    </a:rPr>
                    <a:t>p(x=4)</a:t>
                  </a:r>
                  <a:r>
                    <a:rPr lang="en-US" b="0" dirty="0">
                      <a:latin typeface="Arial Unicode MS" charset="0"/>
                      <a:cs typeface="Arial Unicode MS" charset="0"/>
                    </a:rPr>
                    <a:t>=1/6</a:t>
                  </a:r>
                </a:p>
                <a:p>
                  <a:pPr algn="ctr"/>
                  <a:endParaRPr lang="en-US" b="0" dirty="0">
                    <a:latin typeface="Times New Roman" charset="0"/>
                  </a:endParaRPr>
                </a:p>
              </p:txBody>
            </p:sp>
            <p:sp>
              <p:nvSpPr>
                <p:cNvPr id="93" name="Rectangle 36"/>
                <p:cNvSpPr>
                  <a:spLocks noChangeArrowheads="1"/>
                </p:cNvSpPr>
                <p:nvPr/>
              </p:nvSpPr>
              <p:spPr bwMode="auto">
                <a:xfrm>
                  <a:off x="453" y="1841"/>
                  <a:ext cx="482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37"/>
              <p:cNvGrpSpPr>
                <a:grpSpLocks/>
              </p:cNvGrpSpPr>
              <p:nvPr/>
            </p:nvGrpSpPr>
            <p:grpSpPr bwMode="auto">
              <a:xfrm>
                <a:off x="0" y="2330"/>
                <a:ext cx="453" cy="489"/>
                <a:chOff x="0" y="2330"/>
                <a:chExt cx="453" cy="489"/>
              </a:xfrm>
            </p:grpSpPr>
            <p:sp>
              <p:nvSpPr>
                <p:cNvPr id="90" name="Rectangle 38"/>
                <p:cNvSpPr>
                  <a:spLocks noChangeArrowheads="1"/>
                </p:cNvSpPr>
                <p:nvPr/>
              </p:nvSpPr>
              <p:spPr bwMode="auto">
                <a:xfrm>
                  <a:off x="43" y="2330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5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91" name="Rectangle 39"/>
                <p:cNvSpPr>
                  <a:spLocks noChangeArrowheads="1"/>
                </p:cNvSpPr>
                <p:nvPr/>
              </p:nvSpPr>
              <p:spPr bwMode="auto">
                <a:xfrm>
                  <a:off x="0" y="2330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40"/>
              <p:cNvGrpSpPr>
                <a:grpSpLocks/>
              </p:cNvGrpSpPr>
              <p:nvPr/>
            </p:nvGrpSpPr>
            <p:grpSpPr bwMode="auto">
              <a:xfrm>
                <a:off x="453" y="2330"/>
                <a:ext cx="482" cy="489"/>
                <a:chOff x="453" y="2330"/>
                <a:chExt cx="482" cy="489"/>
              </a:xfrm>
            </p:grpSpPr>
            <p:sp>
              <p:nvSpPr>
                <p:cNvPr id="88" name="Rectangle 41"/>
                <p:cNvSpPr>
                  <a:spLocks noChangeArrowheads="1"/>
                </p:cNvSpPr>
                <p:nvPr/>
              </p:nvSpPr>
              <p:spPr bwMode="auto">
                <a:xfrm>
                  <a:off x="496" y="2330"/>
                  <a:ext cx="396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 dirty="0">
                      <a:latin typeface="Arial Unicode MS" charset="0"/>
                      <a:cs typeface="Arial Unicode MS" charset="0"/>
                    </a:rPr>
                    <a:t>p(x=5)</a:t>
                  </a:r>
                  <a:r>
                    <a:rPr lang="en-US" b="0" dirty="0">
                      <a:latin typeface="Arial Unicode MS" charset="0"/>
                      <a:cs typeface="Arial Unicode MS" charset="0"/>
                    </a:rPr>
                    <a:t>=1/6</a:t>
                  </a:r>
                </a:p>
                <a:p>
                  <a:pPr algn="ctr"/>
                  <a:endParaRPr lang="en-US" b="0" dirty="0">
                    <a:latin typeface="Times New Roman" charset="0"/>
                  </a:endParaRPr>
                </a:p>
              </p:txBody>
            </p:sp>
            <p:sp>
              <p:nvSpPr>
                <p:cNvPr id="89" name="Rectangle 42"/>
                <p:cNvSpPr>
                  <a:spLocks noChangeArrowheads="1"/>
                </p:cNvSpPr>
                <p:nvPr/>
              </p:nvSpPr>
              <p:spPr bwMode="auto">
                <a:xfrm>
                  <a:off x="453" y="2330"/>
                  <a:ext cx="482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43"/>
              <p:cNvGrpSpPr>
                <a:grpSpLocks/>
              </p:cNvGrpSpPr>
              <p:nvPr/>
            </p:nvGrpSpPr>
            <p:grpSpPr bwMode="auto">
              <a:xfrm>
                <a:off x="0" y="2819"/>
                <a:ext cx="453" cy="489"/>
                <a:chOff x="0" y="2819"/>
                <a:chExt cx="453" cy="489"/>
              </a:xfrm>
            </p:grpSpPr>
            <p:sp>
              <p:nvSpPr>
                <p:cNvPr id="86" name="Rectangle 44"/>
                <p:cNvSpPr>
                  <a:spLocks noChangeArrowheads="1"/>
                </p:cNvSpPr>
                <p:nvPr/>
              </p:nvSpPr>
              <p:spPr bwMode="auto">
                <a:xfrm>
                  <a:off x="43" y="2819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87" name="Rectangle 45"/>
                <p:cNvSpPr>
                  <a:spLocks noChangeArrowheads="1"/>
                </p:cNvSpPr>
                <p:nvPr/>
              </p:nvSpPr>
              <p:spPr bwMode="auto">
                <a:xfrm>
                  <a:off x="0" y="2819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83" name="Group 46"/>
              <p:cNvGrpSpPr>
                <a:grpSpLocks/>
              </p:cNvGrpSpPr>
              <p:nvPr/>
            </p:nvGrpSpPr>
            <p:grpSpPr bwMode="auto">
              <a:xfrm>
                <a:off x="453" y="2819"/>
                <a:ext cx="482" cy="489"/>
                <a:chOff x="453" y="2819"/>
                <a:chExt cx="482" cy="489"/>
              </a:xfrm>
            </p:grpSpPr>
            <p:sp>
              <p:nvSpPr>
                <p:cNvPr id="84" name="Rectangle 47"/>
                <p:cNvSpPr>
                  <a:spLocks noChangeArrowheads="1"/>
                </p:cNvSpPr>
                <p:nvPr/>
              </p:nvSpPr>
              <p:spPr bwMode="auto">
                <a:xfrm>
                  <a:off x="496" y="2819"/>
                  <a:ext cx="396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 u="sng" dirty="0">
                      <a:latin typeface="Arial Unicode MS" charset="0"/>
                      <a:cs typeface="Arial Unicode MS" charset="0"/>
                    </a:rPr>
                    <a:t>p(x=6)</a:t>
                  </a:r>
                  <a:r>
                    <a:rPr lang="en-US" b="0" u="sng" dirty="0">
                      <a:latin typeface="Arial Unicode MS" charset="0"/>
                      <a:cs typeface="Arial Unicode MS" charset="0"/>
                    </a:rPr>
                    <a:t>=1/6</a:t>
                  </a:r>
                  <a:endParaRPr lang="en-US" b="0" dirty="0">
                    <a:latin typeface="Arial Unicode MS" charset="0"/>
                    <a:cs typeface="Arial Unicode MS" charset="0"/>
                  </a:endParaRPr>
                </a:p>
                <a:p>
                  <a:pPr algn="ctr"/>
                  <a:endParaRPr lang="en-US" b="0" dirty="0">
                    <a:latin typeface="Times New Roman" charset="0"/>
                  </a:endParaRPr>
                </a:p>
              </p:txBody>
            </p:sp>
            <p:sp>
              <p:nvSpPr>
                <p:cNvPr id="85" name="Rectangle 48"/>
                <p:cNvSpPr>
                  <a:spLocks noChangeArrowheads="1"/>
                </p:cNvSpPr>
                <p:nvPr/>
              </p:nvSpPr>
              <p:spPr bwMode="auto">
                <a:xfrm>
                  <a:off x="453" y="2819"/>
                  <a:ext cx="482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49"/>
            <p:cNvSpPr>
              <a:spLocks noChangeArrowheads="1"/>
            </p:cNvSpPr>
            <p:nvPr/>
          </p:nvSpPr>
          <p:spPr bwMode="auto">
            <a:xfrm>
              <a:off x="-3" y="-3"/>
              <a:ext cx="941" cy="331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bIns="0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755143"/>
            <a:ext cx="472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sz="2800" dirty="0"/>
              <a:t>Probability of each outcome</a:t>
            </a:r>
            <a:endParaRPr lang="en-US" sz="2800" dirty="0"/>
          </a:p>
        </p:txBody>
      </p:sp>
      <p:grpSp>
        <p:nvGrpSpPr>
          <p:cNvPr id="112" name="Group 3"/>
          <p:cNvGrpSpPr>
            <a:grpSpLocks/>
          </p:cNvGrpSpPr>
          <p:nvPr/>
        </p:nvGrpSpPr>
        <p:grpSpPr bwMode="auto">
          <a:xfrm>
            <a:off x="5435600" y="1473208"/>
            <a:ext cx="4064000" cy="2817283"/>
            <a:chOff x="-3" y="-3"/>
            <a:chExt cx="1074" cy="3314"/>
          </a:xfrm>
        </p:grpSpPr>
        <p:grpSp>
          <p:nvGrpSpPr>
            <p:cNvPr id="113" name="Group 4"/>
            <p:cNvGrpSpPr>
              <a:grpSpLocks/>
            </p:cNvGrpSpPr>
            <p:nvPr/>
          </p:nvGrpSpPr>
          <p:grpSpPr bwMode="auto">
            <a:xfrm>
              <a:off x="0" y="0"/>
              <a:ext cx="1068" cy="3308"/>
              <a:chOff x="0" y="0"/>
              <a:chExt cx="1068" cy="3308"/>
            </a:xfrm>
          </p:grpSpPr>
          <p:grpSp>
            <p:nvGrpSpPr>
              <p:cNvPr id="115" name="Group 5"/>
              <p:cNvGrpSpPr>
                <a:grpSpLocks/>
              </p:cNvGrpSpPr>
              <p:nvPr/>
            </p:nvGrpSpPr>
            <p:grpSpPr bwMode="auto">
              <a:xfrm>
                <a:off x="0" y="0"/>
                <a:ext cx="453" cy="374"/>
                <a:chOff x="0" y="0"/>
                <a:chExt cx="453" cy="374"/>
              </a:xfrm>
            </p:grpSpPr>
            <p:sp>
              <p:nvSpPr>
                <p:cNvPr id="155" name="Rectangle 6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367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x</a:t>
                  </a:r>
                  <a:endParaRPr lang="en-US" b="0">
                    <a:latin typeface="Arial Unicode MS" charset="0"/>
                    <a:cs typeface="Arial Unicode MS" charset="0"/>
                  </a:endParaRP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56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53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16" name="Group 8"/>
              <p:cNvGrpSpPr>
                <a:grpSpLocks/>
              </p:cNvGrpSpPr>
              <p:nvPr/>
            </p:nvGrpSpPr>
            <p:grpSpPr bwMode="auto">
              <a:xfrm>
                <a:off x="453" y="0"/>
                <a:ext cx="615" cy="374"/>
                <a:chOff x="453" y="0"/>
                <a:chExt cx="615" cy="374"/>
              </a:xfrm>
            </p:grpSpPr>
            <p:sp>
              <p:nvSpPr>
                <p:cNvPr id="153" name="Rectangle 9"/>
                <p:cNvSpPr>
                  <a:spLocks noChangeArrowheads="1"/>
                </p:cNvSpPr>
                <p:nvPr/>
              </p:nvSpPr>
              <p:spPr bwMode="auto">
                <a:xfrm>
                  <a:off x="496" y="0"/>
                  <a:ext cx="529" cy="3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P(x≤A)</a:t>
                  </a:r>
                  <a:endParaRPr lang="en-US" b="0">
                    <a:latin typeface="Arial Unicode MS" charset="0"/>
                    <a:cs typeface="Arial Unicode MS" charset="0"/>
                  </a:endParaRP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54" name="Rectangle 10"/>
                <p:cNvSpPr>
                  <a:spLocks noChangeArrowheads="1"/>
                </p:cNvSpPr>
                <p:nvPr/>
              </p:nvSpPr>
              <p:spPr bwMode="auto">
                <a:xfrm>
                  <a:off x="453" y="0"/>
                  <a:ext cx="615" cy="37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17" name="Group 11"/>
              <p:cNvGrpSpPr>
                <a:grpSpLocks/>
              </p:cNvGrpSpPr>
              <p:nvPr/>
            </p:nvGrpSpPr>
            <p:grpSpPr bwMode="auto">
              <a:xfrm>
                <a:off x="0" y="374"/>
                <a:ext cx="453" cy="489"/>
                <a:chOff x="0" y="374"/>
                <a:chExt cx="453" cy="489"/>
              </a:xfrm>
            </p:grpSpPr>
            <p:sp>
              <p:nvSpPr>
                <p:cNvPr id="151" name="Rectangle 12"/>
                <p:cNvSpPr>
                  <a:spLocks noChangeArrowheads="1"/>
                </p:cNvSpPr>
                <p:nvPr/>
              </p:nvSpPr>
              <p:spPr bwMode="auto">
                <a:xfrm>
                  <a:off x="43" y="374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1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52" name="Rectangle 13"/>
                <p:cNvSpPr>
                  <a:spLocks noChangeArrowheads="1"/>
                </p:cNvSpPr>
                <p:nvPr/>
              </p:nvSpPr>
              <p:spPr bwMode="auto">
                <a:xfrm>
                  <a:off x="0" y="374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18" name="Group 14"/>
              <p:cNvGrpSpPr>
                <a:grpSpLocks/>
              </p:cNvGrpSpPr>
              <p:nvPr/>
            </p:nvGrpSpPr>
            <p:grpSpPr bwMode="auto">
              <a:xfrm>
                <a:off x="453" y="374"/>
                <a:ext cx="615" cy="489"/>
                <a:chOff x="453" y="374"/>
                <a:chExt cx="615" cy="489"/>
              </a:xfrm>
            </p:grpSpPr>
            <p:sp>
              <p:nvSpPr>
                <p:cNvPr id="149" name="Rectangle 15"/>
                <p:cNvSpPr>
                  <a:spLocks noChangeArrowheads="1"/>
                </p:cNvSpPr>
                <p:nvPr/>
              </p:nvSpPr>
              <p:spPr bwMode="auto">
                <a:xfrm>
                  <a:off x="496" y="374"/>
                  <a:ext cx="529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P(x≤1)</a:t>
                  </a:r>
                  <a:r>
                    <a:rPr lang="en-US" b="0">
                      <a:latin typeface="Arial Unicode MS" charset="0"/>
                      <a:cs typeface="Arial Unicode MS" charset="0"/>
                    </a:rPr>
                    <a:t>=1/6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50" name="Rectangle 16"/>
                <p:cNvSpPr>
                  <a:spLocks noChangeArrowheads="1"/>
                </p:cNvSpPr>
                <p:nvPr/>
              </p:nvSpPr>
              <p:spPr bwMode="auto">
                <a:xfrm>
                  <a:off x="453" y="374"/>
                  <a:ext cx="615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19" name="Group 17"/>
              <p:cNvGrpSpPr>
                <a:grpSpLocks/>
              </p:cNvGrpSpPr>
              <p:nvPr/>
            </p:nvGrpSpPr>
            <p:grpSpPr bwMode="auto">
              <a:xfrm>
                <a:off x="0" y="863"/>
                <a:ext cx="453" cy="489"/>
                <a:chOff x="0" y="863"/>
                <a:chExt cx="453" cy="489"/>
              </a:xfrm>
            </p:grpSpPr>
            <p:sp>
              <p:nvSpPr>
                <p:cNvPr id="147" name="Rectangle 18"/>
                <p:cNvSpPr>
                  <a:spLocks noChangeArrowheads="1"/>
                </p:cNvSpPr>
                <p:nvPr/>
              </p:nvSpPr>
              <p:spPr bwMode="auto">
                <a:xfrm>
                  <a:off x="43" y="863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2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48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863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20" name="Group 20"/>
              <p:cNvGrpSpPr>
                <a:grpSpLocks/>
              </p:cNvGrpSpPr>
              <p:nvPr/>
            </p:nvGrpSpPr>
            <p:grpSpPr bwMode="auto">
              <a:xfrm>
                <a:off x="453" y="863"/>
                <a:ext cx="615" cy="489"/>
                <a:chOff x="453" y="863"/>
                <a:chExt cx="615" cy="489"/>
              </a:xfrm>
            </p:grpSpPr>
            <p:sp>
              <p:nvSpPr>
                <p:cNvPr id="145" name="Rectangle 21"/>
                <p:cNvSpPr>
                  <a:spLocks noChangeArrowheads="1"/>
                </p:cNvSpPr>
                <p:nvPr/>
              </p:nvSpPr>
              <p:spPr bwMode="auto">
                <a:xfrm>
                  <a:off x="496" y="863"/>
                  <a:ext cx="529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P(x≤2)</a:t>
                  </a:r>
                  <a:r>
                    <a:rPr lang="en-US" b="0">
                      <a:latin typeface="Arial Unicode MS" charset="0"/>
                      <a:cs typeface="Arial Unicode MS" charset="0"/>
                    </a:rPr>
                    <a:t>=2/6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46" name="Rectangle 22"/>
                <p:cNvSpPr>
                  <a:spLocks noChangeArrowheads="1"/>
                </p:cNvSpPr>
                <p:nvPr/>
              </p:nvSpPr>
              <p:spPr bwMode="auto">
                <a:xfrm>
                  <a:off x="453" y="863"/>
                  <a:ext cx="615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21" name="Group 23"/>
              <p:cNvGrpSpPr>
                <a:grpSpLocks/>
              </p:cNvGrpSpPr>
              <p:nvPr/>
            </p:nvGrpSpPr>
            <p:grpSpPr bwMode="auto">
              <a:xfrm>
                <a:off x="0" y="1352"/>
                <a:ext cx="453" cy="489"/>
                <a:chOff x="0" y="1352"/>
                <a:chExt cx="453" cy="489"/>
              </a:xfrm>
            </p:grpSpPr>
            <p:sp>
              <p:nvSpPr>
                <p:cNvPr id="143" name="Rectangle 24"/>
                <p:cNvSpPr>
                  <a:spLocks noChangeArrowheads="1"/>
                </p:cNvSpPr>
                <p:nvPr/>
              </p:nvSpPr>
              <p:spPr bwMode="auto">
                <a:xfrm>
                  <a:off x="43" y="1352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3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44" name="Rectangle 25"/>
                <p:cNvSpPr>
                  <a:spLocks noChangeArrowheads="1"/>
                </p:cNvSpPr>
                <p:nvPr/>
              </p:nvSpPr>
              <p:spPr bwMode="auto">
                <a:xfrm>
                  <a:off x="0" y="1352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22" name="Group 26"/>
              <p:cNvGrpSpPr>
                <a:grpSpLocks/>
              </p:cNvGrpSpPr>
              <p:nvPr/>
            </p:nvGrpSpPr>
            <p:grpSpPr bwMode="auto">
              <a:xfrm>
                <a:off x="453" y="1352"/>
                <a:ext cx="615" cy="489"/>
                <a:chOff x="453" y="1352"/>
                <a:chExt cx="615" cy="489"/>
              </a:xfrm>
            </p:grpSpPr>
            <p:sp>
              <p:nvSpPr>
                <p:cNvPr id="141" name="Rectangle 27"/>
                <p:cNvSpPr>
                  <a:spLocks noChangeArrowheads="1"/>
                </p:cNvSpPr>
                <p:nvPr/>
              </p:nvSpPr>
              <p:spPr bwMode="auto">
                <a:xfrm>
                  <a:off x="496" y="1352"/>
                  <a:ext cx="529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P(x≤3)</a:t>
                  </a:r>
                  <a:r>
                    <a:rPr lang="en-US" b="0">
                      <a:latin typeface="Arial Unicode MS" charset="0"/>
                      <a:cs typeface="Arial Unicode MS" charset="0"/>
                    </a:rPr>
                    <a:t>=3/6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42" name="Rectangle 28"/>
                <p:cNvSpPr>
                  <a:spLocks noChangeArrowheads="1"/>
                </p:cNvSpPr>
                <p:nvPr/>
              </p:nvSpPr>
              <p:spPr bwMode="auto">
                <a:xfrm>
                  <a:off x="453" y="1352"/>
                  <a:ext cx="615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23" name="Group 29"/>
              <p:cNvGrpSpPr>
                <a:grpSpLocks/>
              </p:cNvGrpSpPr>
              <p:nvPr/>
            </p:nvGrpSpPr>
            <p:grpSpPr bwMode="auto">
              <a:xfrm>
                <a:off x="0" y="1841"/>
                <a:ext cx="453" cy="489"/>
                <a:chOff x="0" y="1841"/>
                <a:chExt cx="453" cy="489"/>
              </a:xfrm>
            </p:grpSpPr>
            <p:sp>
              <p:nvSpPr>
                <p:cNvPr id="139" name="Rectangle 30"/>
                <p:cNvSpPr>
                  <a:spLocks noChangeArrowheads="1"/>
                </p:cNvSpPr>
                <p:nvPr/>
              </p:nvSpPr>
              <p:spPr bwMode="auto">
                <a:xfrm>
                  <a:off x="43" y="1841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4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40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1841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32"/>
              <p:cNvGrpSpPr>
                <a:grpSpLocks/>
              </p:cNvGrpSpPr>
              <p:nvPr/>
            </p:nvGrpSpPr>
            <p:grpSpPr bwMode="auto">
              <a:xfrm>
                <a:off x="453" y="1841"/>
                <a:ext cx="615" cy="489"/>
                <a:chOff x="453" y="1841"/>
                <a:chExt cx="615" cy="489"/>
              </a:xfrm>
            </p:grpSpPr>
            <p:sp>
              <p:nvSpPr>
                <p:cNvPr id="137" name="Rectangle 33"/>
                <p:cNvSpPr>
                  <a:spLocks noChangeArrowheads="1"/>
                </p:cNvSpPr>
                <p:nvPr/>
              </p:nvSpPr>
              <p:spPr bwMode="auto">
                <a:xfrm>
                  <a:off x="496" y="1841"/>
                  <a:ext cx="529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P(x≤4)</a:t>
                  </a:r>
                  <a:r>
                    <a:rPr lang="en-US" b="0">
                      <a:latin typeface="Arial Unicode MS" charset="0"/>
                      <a:cs typeface="Arial Unicode MS" charset="0"/>
                    </a:rPr>
                    <a:t>=4/6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38" name="Rectangle 34"/>
                <p:cNvSpPr>
                  <a:spLocks noChangeArrowheads="1"/>
                </p:cNvSpPr>
                <p:nvPr/>
              </p:nvSpPr>
              <p:spPr bwMode="auto">
                <a:xfrm>
                  <a:off x="453" y="1841"/>
                  <a:ext cx="615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25" name="Group 35"/>
              <p:cNvGrpSpPr>
                <a:grpSpLocks/>
              </p:cNvGrpSpPr>
              <p:nvPr/>
            </p:nvGrpSpPr>
            <p:grpSpPr bwMode="auto">
              <a:xfrm>
                <a:off x="0" y="2330"/>
                <a:ext cx="453" cy="489"/>
                <a:chOff x="0" y="2330"/>
                <a:chExt cx="453" cy="489"/>
              </a:xfrm>
            </p:grpSpPr>
            <p:sp>
              <p:nvSpPr>
                <p:cNvPr id="135" name="Rectangle 36"/>
                <p:cNvSpPr>
                  <a:spLocks noChangeArrowheads="1"/>
                </p:cNvSpPr>
                <p:nvPr/>
              </p:nvSpPr>
              <p:spPr bwMode="auto">
                <a:xfrm>
                  <a:off x="43" y="2330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5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36" name="Rectangle 37"/>
                <p:cNvSpPr>
                  <a:spLocks noChangeArrowheads="1"/>
                </p:cNvSpPr>
                <p:nvPr/>
              </p:nvSpPr>
              <p:spPr bwMode="auto">
                <a:xfrm>
                  <a:off x="0" y="2330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26" name="Group 38"/>
              <p:cNvGrpSpPr>
                <a:grpSpLocks/>
              </p:cNvGrpSpPr>
              <p:nvPr/>
            </p:nvGrpSpPr>
            <p:grpSpPr bwMode="auto">
              <a:xfrm>
                <a:off x="453" y="2330"/>
                <a:ext cx="615" cy="489"/>
                <a:chOff x="453" y="2330"/>
                <a:chExt cx="615" cy="489"/>
              </a:xfrm>
            </p:grpSpPr>
            <p:sp>
              <p:nvSpPr>
                <p:cNvPr id="133" name="Rectangle 39"/>
                <p:cNvSpPr>
                  <a:spLocks noChangeArrowheads="1"/>
                </p:cNvSpPr>
                <p:nvPr/>
              </p:nvSpPr>
              <p:spPr bwMode="auto">
                <a:xfrm>
                  <a:off x="496" y="2330"/>
                  <a:ext cx="529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P(x≤5)</a:t>
                  </a:r>
                  <a:r>
                    <a:rPr lang="en-US" b="0">
                      <a:latin typeface="Arial Unicode MS" charset="0"/>
                      <a:cs typeface="Arial Unicode MS" charset="0"/>
                    </a:rPr>
                    <a:t>=5/6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34" name="Rectangle 40"/>
                <p:cNvSpPr>
                  <a:spLocks noChangeArrowheads="1"/>
                </p:cNvSpPr>
                <p:nvPr/>
              </p:nvSpPr>
              <p:spPr bwMode="auto">
                <a:xfrm>
                  <a:off x="453" y="2330"/>
                  <a:ext cx="615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27" name="Group 41"/>
              <p:cNvGrpSpPr>
                <a:grpSpLocks/>
              </p:cNvGrpSpPr>
              <p:nvPr/>
            </p:nvGrpSpPr>
            <p:grpSpPr bwMode="auto">
              <a:xfrm>
                <a:off x="0" y="2819"/>
                <a:ext cx="453" cy="489"/>
                <a:chOff x="0" y="2819"/>
                <a:chExt cx="453" cy="489"/>
              </a:xfrm>
            </p:grpSpPr>
            <p:sp>
              <p:nvSpPr>
                <p:cNvPr id="131" name="Rectangle 42"/>
                <p:cNvSpPr>
                  <a:spLocks noChangeArrowheads="1"/>
                </p:cNvSpPr>
                <p:nvPr/>
              </p:nvSpPr>
              <p:spPr bwMode="auto">
                <a:xfrm>
                  <a:off x="43" y="2819"/>
                  <a:ext cx="367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>
                      <a:latin typeface="Arial Unicode MS" charset="0"/>
                      <a:cs typeface="Arial Unicode MS" charset="0"/>
                    </a:rPr>
                    <a:t>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32" name="Rectangle 43"/>
                <p:cNvSpPr>
                  <a:spLocks noChangeArrowheads="1"/>
                </p:cNvSpPr>
                <p:nvPr/>
              </p:nvSpPr>
              <p:spPr bwMode="auto">
                <a:xfrm>
                  <a:off x="0" y="2819"/>
                  <a:ext cx="453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  <p:grpSp>
            <p:nvGrpSpPr>
              <p:cNvPr id="128" name="Group 44"/>
              <p:cNvGrpSpPr>
                <a:grpSpLocks/>
              </p:cNvGrpSpPr>
              <p:nvPr/>
            </p:nvGrpSpPr>
            <p:grpSpPr bwMode="auto">
              <a:xfrm>
                <a:off x="453" y="2819"/>
                <a:ext cx="615" cy="489"/>
                <a:chOff x="453" y="2819"/>
                <a:chExt cx="615" cy="489"/>
              </a:xfrm>
            </p:grpSpPr>
            <p:sp>
              <p:nvSpPr>
                <p:cNvPr id="129" name="Rectangle 45"/>
                <p:cNvSpPr>
                  <a:spLocks noChangeArrowheads="1"/>
                </p:cNvSpPr>
                <p:nvPr/>
              </p:nvSpPr>
              <p:spPr bwMode="auto">
                <a:xfrm>
                  <a:off x="496" y="2819"/>
                  <a:ext cx="529" cy="4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pPr algn="ctr" eaLnBrk="1" hangingPunct="1"/>
                  <a:r>
                    <a:rPr lang="en-US" b="0" i="1">
                      <a:latin typeface="Arial Unicode MS" charset="0"/>
                      <a:cs typeface="Arial Unicode MS" charset="0"/>
                    </a:rPr>
                    <a:t>P(x≤6)</a:t>
                  </a:r>
                  <a:r>
                    <a:rPr lang="en-US" b="0">
                      <a:latin typeface="Arial Unicode MS" charset="0"/>
                      <a:cs typeface="Arial Unicode MS" charset="0"/>
                    </a:rPr>
                    <a:t>=6/6</a:t>
                  </a:r>
                </a:p>
                <a:p>
                  <a:pPr algn="ctr"/>
                  <a:endParaRPr lang="en-US" b="0">
                    <a:latin typeface="Times New Roman" charset="0"/>
                  </a:endParaRPr>
                </a:p>
              </p:txBody>
            </p:sp>
            <p:sp>
              <p:nvSpPr>
                <p:cNvPr id="130" name="Rectangle 46"/>
                <p:cNvSpPr>
                  <a:spLocks noChangeArrowheads="1"/>
                </p:cNvSpPr>
                <p:nvPr/>
              </p:nvSpPr>
              <p:spPr bwMode="auto">
                <a:xfrm>
                  <a:off x="453" y="2819"/>
                  <a:ext cx="615" cy="48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114" name="Rectangle 47"/>
            <p:cNvSpPr>
              <a:spLocks noChangeArrowheads="1"/>
            </p:cNvSpPr>
            <p:nvPr/>
          </p:nvSpPr>
          <p:spPr bwMode="auto">
            <a:xfrm>
              <a:off x="-3" y="-3"/>
              <a:ext cx="1074" cy="331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bIns="0"/>
            <a:lstStyle/>
            <a:p>
              <a:endParaRPr lang="en-US"/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5554163" y="772076"/>
            <a:ext cx="4006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sz="2800" dirty="0" smtClean="0"/>
              <a:t>Cumulative probability</a:t>
            </a:r>
            <a:endParaRPr lang="en-US" sz="2800" dirty="0"/>
          </a:p>
        </p:txBody>
      </p:sp>
      <p:grpSp>
        <p:nvGrpSpPr>
          <p:cNvPr id="158" name="Group 4"/>
          <p:cNvGrpSpPr>
            <a:grpSpLocks/>
          </p:cNvGrpSpPr>
          <p:nvPr/>
        </p:nvGrpSpPr>
        <p:grpSpPr bwMode="auto">
          <a:xfrm>
            <a:off x="169333" y="4713816"/>
            <a:ext cx="4114800" cy="2075889"/>
            <a:chOff x="2170" y="1488"/>
            <a:chExt cx="3014" cy="2640"/>
          </a:xfrm>
        </p:grpSpPr>
        <p:grpSp>
          <p:nvGrpSpPr>
            <p:cNvPr id="159" name="Group 5"/>
            <p:cNvGrpSpPr>
              <a:grpSpLocks/>
            </p:cNvGrpSpPr>
            <p:nvPr/>
          </p:nvGrpSpPr>
          <p:grpSpPr bwMode="auto">
            <a:xfrm>
              <a:off x="2170" y="1488"/>
              <a:ext cx="3014" cy="1968"/>
              <a:chOff x="2170" y="1488"/>
              <a:chExt cx="3014" cy="1968"/>
            </a:xfrm>
          </p:grpSpPr>
          <p:sp>
            <p:nvSpPr>
              <p:cNvPr id="161" name="Line 6"/>
              <p:cNvSpPr>
                <a:spLocks noChangeShapeType="1"/>
              </p:cNvSpPr>
              <p:nvPr/>
            </p:nvSpPr>
            <p:spPr bwMode="auto">
              <a:xfrm>
                <a:off x="2894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7"/>
              <p:cNvSpPr>
                <a:spLocks noChangeShapeType="1"/>
              </p:cNvSpPr>
              <p:nvPr/>
            </p:nvSpPr>
            <p:spPr bwMode="auto">
              <a:xfrm>
                <a:off x="3184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8"/>
              <p:cNvSpPr>
                <a:spLocks noChangeShapeType="1"/>
              </p:cNvSpPr>
              <p:nvPr/>
            </p:nvSpPr>
            <p:spPr bwMode="auto">
              <a:xfrm>
                <a:off x="3473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/>
              <p:cNvSpPr>
                <a:spLocks noChangeShapeType="1"/>
              </p:cNvSpPr>
              <p:nvPr/>
            </p:nvSpPr>
            <p:spPr bwMode="auto">
              <a:xfrm>
                <a:off x="3763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/>
              <p:cNvSpPr>
                <a:spLocks noChangeShapeType="1"/>
              </p:cNvSpPr>
              <p:nvPr/>
            </p:nvSpPr>
            <p:spPr bwMode="auto">
              <a:xfrm>
                <a:off x="4053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11"/>
              <p:cNvSpPr>
                <a:spLocks noChangeShapeType="1"/>
              </p:cNvSpPr>
              <p:nvPr/>
            </p:nvSpPr>
            <p:spPr bwMode="auto">
              <a:xfrm>
                <a:off x="4343" y="2760"/>
                <a:ext cx="0" cy="2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7" name="Group 12"/>
              <p:cNvGrpSpPr>
                <a:grpSpLocks/>
              </p:cNvGrpSpPr>
              <p:nvPr/>
            </p:nvGrpSpPr>
            <p:grpSpPr bwMode="auto">
              <a:xfrm>
                <a:off x="2170" y="1488"/>
                <a:ext cx="3014" cy="1968"/>
                <a:chOff x="2170" y="1488"/>
                <a:chExt cx="3014" cy="1968"/>
              </a:xfrm>
            </p:grpSpPr>
            <p:sp>
              <p:nvSpPr>
                <p:cNvPr id="180" name="Line 13"/>
                <p:cNvSpPr>
                  <a:spLocks noChangeShapeType="1"/>
                </p:cNvSpPr>
                <p:nvPr/>
              </p:nvSpPr>
              <p:spPr bwMode="auto">
                <a:xfrm>
                  <a:off x="2604" y="1488"/>
                  <a:ext cx="0" cy="1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Line 14"/>
                <p:cNvSpPr>
                  <a:spLocks noChangeShapeType="1"/>
                </p:cNvSpPr>
                <p:nvPr/>
              </p:nvSpPr>
              <p:spPr bwMode="auto">
                <a:xfrm>
                  <a:off x="2608" y="2895"/>
                  <a:ext cx="2140" cy="1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777" y="2909"/>
                  <a:ext cx="407" cy="3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sz="2000" i="1">
                      <a:latin typeface="Times New Roman" charset="0"/>
                      <a:cs typeface="Times New Roman" charset="0"/>
                    </a:rPr>
                    <a:t>x</a:t>
                  </a:r>
                </a:p>
                <a:p>
                  <a:endParaRPr lang="en-US" sz="2000">
                    <a:latin typeface="Times New Roman" charset="0"/>
                  </a:endParaRPr>
                </a:p>
              </p:txBody>
            </p:sp>
            <p:sp>
              <p:nvSpPr>
                <p:cNvPr id="183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749" y="1488"/>
                  <a:ext cx="686" cy="3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lang="en-US" sz="2000" i="1">
                      <a:latin typeface="Arial Unicode MS" charset="0"/>
                      <a:cs typeface="Arial Unicode MS" charset="0"/>
                    </a:rPr>
                    <a:t>p(x)</a:t>
                  </a:r>
                  <a:endParaRPr lang="en-US" sz="2000">
                    <a:latin typeface="Arial Unicode MS" charset="0"/>
                    <a:cs typeface="Arial Unicode MS" charset="0"/>
                  </a:endParaRPr>
                </a:p>
                <a:p>
                  <a:endParaRPr lang="en-US" sz="2000">
                    <a:latin typeface="Times New Roman" charset="0"/>
                  </a:endParaRPr>
                </a:p>
              </p:txBody>
            </p:sp>
            <p:sp>
              <p:nvSpPr>
                <p:cNvPr id="184" name="Line 17"/>
                <p:cNvSpPr>
                  <a:spLocks noChangeShapeType="1"/>
                </p:cNvSpPr>
                <p:nvPr/>
              </p:nvSpPr>
              <p:spPr bwMode="auto">
                <a:xfrm>
                  <a:off x="2459" y="2610"/>
                  <a:ext cx="23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170" y="2461"/>
                  <a:ext cx="302" cy="1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r>
                    <a:rPr lang="en-US" sz="2000" dirty="0">
                      <a:latin typeface="Arial Unicode MS" charset="0"/>
                      <a:cs typeface="Arial Unicode MS" charset="0"/>
                    </a:rPr>
                    <a:t>1/6</a:t>
                  </a:r>
                </a:p>
                <a:p>
                  <a:endParaRPr lang="en-US" sz="2000" dirty="0">
                    <a:latin typeface="Times New Roman" charset="0"/>
                  </a:endParaRPr>
                </a:p>
              </p:txBody>
            </p:sp>
          </p:grpSp>
          <p:sp>
            <p:nvSpPr>
              <p:cNvPr id="168" name="Text Box 19"/>
              <p:cNvSpPr txBox="1">
                <a:spLocks noChangeArrowheads="1"/>
              </p:cNvSpPr>
              <p:nvPr/>
            </p:nvSpPr>
            <p:spPr bwMode="auto">
              <a:xfrm>
                <a:off x="2894" y="3058"/>
                <a:ext cx="116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1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69" name="Text Box 20"/>
              <p:cNvSpPr txBox="1">
                <a:spLocks noChangeArrowheads="1"/>
              </p:cNvSpPr>
              <p:nvPr/>
            </p:nvSpPr>
            <p:spPr bwMode="auto">
              <a:xfrm>
                <a:off x="3763" y="3058"/>
                <a:ext cx="105" cy="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4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70" name="Text Box 21"/>
              <p:cNvSpPr txBox="1">
                <a:spLocks noChangeArrowheads="1"/>
              </p:cNvSpPr>
              <p:nvPr/>
            </p:nvSpPr>
            <p:spPr bwMode="auto">
              <a:xfrm>
                <a:off x="4053" y="3058"/>
                <a:ext cx="116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 dirty="0">
                    <a:latin typeface="Arial Unicode MS" charset="0"/>
                    <a:cs typeface="Arial Unicode MS" charset="0"/>
                  </a:rPr>
                  <a:t>5</a:t>
                </a:r>
              </a:p>
              <a:p>
                <a:endParaRPr lang="en-US" sz="2000" dirty="0">
                  <a:latin typeface="Times New Roman" charset="0"/>
                </a:endParaRPr>
              </a:p>
            </p:txBody>
          </p:sp>
          <p:sp>
            <p:nvSpPr>
              <p:cNvPr id="171" name="Text Box 22"/>
              <p:cNvSpPr txBox="1">
                <a:spLocks noChangeArrowheads="1"/>
              </p:cNvSpPr>
              <p:nvPr/>
            </p:nvSpPr>
            <p:spPr bwMode="auto">
              <a:xfrm>
                <a:off x="4343" y="3058"/>
                <a:ext cx="151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6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72" name="Text Box 23"/>
              <p:cNvSpPr txBox="1">
                <a:spLocks noChangeArrowheads="1"/>
              </p:cNvSpPr>
              <p:nvPr/>
            </p:nvSpPr>
            <p:spPr bwMode="auto">
              <a:xfrm>
                <a:off x="3184" y="3058"/>
                <a:ext cx="128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2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73" name="Text Box 24"/>
              <p:cNvSpPr txBox="1">
                <a:spLocks noChangeArrowheads="1"/>
              </p:cNvSpPr>
              <p:nvPr/>
            </p:nvSpPr>
            <p:spPr bwMode="auto">
              <a:xfrm>
                <a:off x="3473" y="3058"/>
                <a:ext cx="128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sz="2000">
                    <a:latin typeface="Arial Unicode MS" charset="0"/>
                    <a:cs typeface="Arial Unicode MS" charset="0"/>
                  </a:rPr>
                  <a:t>3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74" name="Rectangle 25"/>
              <p:cNvSpPr>
                <a:spLocks noChangeArrowheads="1"/>
              </p:cNvSpPr>
              <p:nvPr/>
            </p:nvSpPr>
            <p:spPr bwMode="auto">
              <a:xfrm>
                <a:off x="2871" y="2544"/>
                <a:ext cx="92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Rectangle 26"/>
              <p:cNvSpPr>
                <a:spLocks noChangeArrowheads="1"/>
              </p:cNvSpPr>
              <p:nvPr/>
            </p:nvSpPr>
            <p:spPr bwMode="auto">
              <a:xfrm>
                <a:off x="3160" y="2544"/>
                <a:ext cx="104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Rectangle 27"/>
              <p:cNvSpPr>
                <a:spLocks noChangeArrowheads="1"/>
              </p:cNvSpPr>
              <p:nvPr/>
            </p:nvSpPr>
            <p:spPr bwMode="auto">
              <a:xfrm>
                <a:off x="3450" y="2544"/>
                <a:ext cx="92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Rectangle 28"/>
              <p:cNvSpPr>
                <a:spLocks noChangeArrowheads="1"/>
              </p:cNvSpPr>
              <p:nvPr/>
            </p:nvSpPr>
            <p:spPr bwMode="auto">
              <a:xfrm>
                <a:off x="3728" y="2544"/>
                <a:ext cx="93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Rectangle 29"/>
              <p:cNvSpPr>
                <a:spLocks noChangeArrowheads="1"/>
              </p:cNvSpPr>
              <p:nvPr/>
            </p:nvSpPr>
            <p:spPr bwMode="auto">
              <a:xfrm>
                <a:off x="4018" y="2544"/>
                <a:ext cx="92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Rectangle 30"/>
              <p:cNvSpPr>
                <a:spLocks noChangeArrowheads="1"/>
              </p:cNvSpPr>
              <p:nvPr/>
            </p:nvSpPr>
            <p:spPr bwMode="auto">
              <a:xfrm>
                <a:off x="4308" y="2544"/>
                <a:ext cx="92" cy="358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0" name="Rectangle 32"/>
            <p:cNvSpPr>
              <a:spLocks noChangeArrowheads="1"/>
            </p:cNvSpPr>
            <p:nvPr/>
          </p:nvSpPr>
          <p:spPr bwMode="auto">
            <a:xfrm>
              <a:off x="3408" y="3456"/>
              <a:ext cx="1584" cy="6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</p:grpSp>
      <p:grpSp>
        <p:nvGrpSpPr>
          <p:cNvPr id="186" name="Group 3"/>
          <p:cNvGrpSpPr>
            <a:grpSpLocks/>
          </p:cNvGrpSpPr>
          <p:nvPr/>
        </p:nvGrpSpPr>
        <p:grpSpPr bwMode="auto">
          <a:xfrm>
            <a:off x="5630862" y="4612217"/>
            <a:ext cx="4275138" cy="1957915"/>
            <a:chOff x="2155" y="1702"/>
            <a:chExt cx="2693" cy="1789"/>
          </a:xfrm>
        </p:grpSpPr>
        <p:grpSp>
          <p:nvGrpSpPr>
            <p:cNvPr id="187" name="Group 4"/>
            <p:cNvGrpSpPr>
              <a:grpSpLocks/>
            </p:cNvGrpSpPr>
            <p:nvPr/>
          </p:nvGrpSpPr>
          <p:grpSpPr bwMode="auto">
            <a:xfrm>
              <a:off x="2738" y="1885"/>
              <a:ext cx="1448" cy="1171"/>
              <a:chOff x="2450" y="1933"/>
              <a:chExt cx="1448" cy="1171"/>
            </a:xfrm>
          </p:grpSpPr>
          <p:sp>
            <p:nvSpPr>
              <p:cNvPr id="213" name="Rectangle 5"/>
              <p:cNvSpPr>
                <a:spLocks noChangeArrowheads="1"/>
              </p:cNvSpPr>
              <p:nvPr/>
            </p:nvSpPr>
            <p:spPr bwMode="auto">
              <a:xfrm>
                <a:off x="2450" y="2960"/>
                <a:ext cx="241" cy="14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Rectangle 6"/>
              <p:cNvSpPr>
                <a:spLocks noChangeArrowheads="1"/>
              </p:cNvSpPr>
              <p:nvPr/>
            </p:nvSpPr>
            <p:spPr bwMode="auto">
              <a:xfrm>
                <a:off x="2691" y="2755"/>
                <a:ext cx="241" cy="34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Rectangle 7"/>
              <p:cNvSpPr>
                <a:spLocks noChangeArrowheads="1"/>
              </p:cNvSpPr>
              <p:nvPr/>
            </p:nvSpPr>
            <p:spPr bwMode="auto">
              <a:xfrm>
                <a:off x="2932" y="2550"/>
                <a:ext cx="242" cy="5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Rectangle 8"/>
              <p:cNvSpPr>
                <a:spLocks noChangeArrowheads="1"/>
              </p:cNvSpPr>
              <p:nvPr/>
            </p:nvSpPr>
            <p:spPr bwMode="auto">
              <a:xfrm>
                <a:off x="3174" y="2349"/>
                <a:ext cx="323" cy="75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Rectangle 9"/>
              <p:cNvSpPr>
                <a:spLocks noChangeArrowheads="1"/>
              </p:cNvSpPr>
              <p:nvPr/>
            </p:nvSpPr>
            <p:spPr bwMode="auto">
              <a:xfrm>
                <a:off x="3415" y="2139"/>
                <a:ext cx="242" cy="96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Rectangle 10"/>
              <p:cNvSpPr>
                <a:spLocks noChangeArrowheads="1"/>
              </p:cNvSpPr>
              <p:nvPr/>
            </p:nvSpPr>
            <p:spPr bwMode="auto">
              <a:xfrm>
                <a:off x="3657" y="1933"/>
                <a:ext cx="241" cy="11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8" name="Group 11"/>
            <p:cNvGrpSpPr>
              <a:grpSpLocks/>
            </p:cNvGrpSpPr>
            <p:nvPr/>
          </p:nvGrpSpPr>
          <p:grpSpPr bwMode="auto">
            <a:xfrm>
              <a:off x="2155" y="1702"/>
              <a:ext cx="2693" cy="1789"/>
              <a:chOff x="2155" y="1702"/>
              <a:chExt cx="2693" cy="1789"/>
            </a:xfrm>
          </p:grpSpPr>
          <p:grpSp>
            <p:nvGrpSpPr>
              <p:cNvPr id="189" name="Group 12"/>
              <p:cNvGrpSpPr>
                <a:grpSpLocks/>
              </p:cNvGrpSpPr>
              <p:nvPr/>
            </p:nvGrpSpPr>
            <p:grpSpPr bwMode="auto">
              <a:xfrm>
                <a:off x="2155" y="1702"/>
                <a:ext cx="2693" cy="1789"/>
                <a:chOff x="2155" y="1702"/>
                <a:chExt cx="2693" cy="1789"/>
              </a:xfrm>
            </p:grpSpPr>
            <p:sp>
              <p:nvSpPr>
                <p:cNvPr id="195" name="Line 13"/>
                <p:cNvSpPr>
                  <a:spLocks noChangeShapeType="1"/>
                </p:cNvSpPr>
                <p:nvPr/>
              </p:nvSpPr>
              <p:spPr bwMode="auto">
                <a:xfrm>
                  <a:off x="2617" y="2912"/>
                  <a:ext cx="1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96" name="Group 14"/>
                <p:cNvGrpSpPr>
                  <a:grpSpLocks/>
                </p:cNvGrpSpPr>
                <p:nvPr/>
              </p:nvGrpSpPr>
              <p:grpSpPr bwMode="auto">
                <a:xfrm>
                  <a:off x="2155" y="1702"/>
                  <a:ext cx="2693" cy="1789"/>
                  <a:chOff x="2155" y="1702"/>
                  <a:chExt cx="2693" cy="1789"/>
                </a:xfrm>
              </p:grpSpPr>
              <p:sp>
                <p:nvSpPr>
                  <p:cNvPr id="197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1872"/>
                    <a:ext cx="0" cy="16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8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55" y="3058"/>
                    <a:ext cx="2330" cy="2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9" y="3080"/>
                    <a:ext cx="339" cy="2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 sz="2000" i="1">
                        <a:latin typeface="Times New Roman" charset="0"/>
                      </a:rPr>
                      <a:t>x</a:t>
                    </a:r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79" y="1702"/>
                    <a:ext cx="571" cy="2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 sz="2000" i="1">
                        <a:latin typeface="Times New Roman" charset="0"/>
                      </a:rPr>
                      <a:t>P(x)</a:t>
                    </a:r>
                    <a:endParaRPr lang="en-US" sz="2000">
                      <a:latin typeface="Times New Roman" charset="0"/>
                    </a:endParaRPr>
                  </a:p>
                </p:txBody>
              </p:sp>
              <p:sp>
                <p:nvSpPr>
                  <p:cNvPr id="20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52" y="2832"/>
                    <a:ext cx="252" cy="1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r>
                      <a:rPr lang="en-US" sz="2000">
                        <a:latin typeface="Times New Roman" charset="0"/>
                      </a:rPr>
                      <a:t>1/6</a:t>
                    </a:r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79" y="3140"/>
                    <a:ext cx="97" cy="1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r>
                      <a:rPr lang="en-US" sz="2000">
                        <a:latin typeface="Times New Roman" charset="0"/>
                      </a:rPr>
                      <a:t>1</a:t>
                    </a:r>
                  </a:p>
                </p:txBody>
              </p:sp>
              <p:sp>
                <p:nvSpPr>
                  <p:cNvPr id="20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03" y="3140"/>
                    <a:ext cx="88" cy="1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r>
                      <a:rPr lang="en-US" sz="2000">
                        <a:latin typeface="Times New Roman" charset="0"/>
                      </a:rPr>
                      <a:t>4</a:t>
                    </a:r>
                  </a:p>
                </p:txBody>
              </p:sp>
              <p:sp>
                <p:nvSpPr>
                  <p:cNvPr id="204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45" y="3140"/>
                    <a:ext cx="97" cy="1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r>
                      <a:rPr lang="en-US" sz="2000">
                        <a:latin typeface="Times New Roman" charset="0"/>
                      </a:rPr>
                      <a:t>5</a:t>
                    </a:r>
                  </a:p>
                </p:txBody>
              </p:sp>
              <p:sp>
                <p:nvSpPr>
                  <p:cNvPr id="205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6" y="3140"/>
                    <a:ext cx="126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r>
                      <a:rPr lang="en-US" sz="2000">
                        <a:latin typeface="Times New Roman" charset="0"/>
                      </a:rPr>
                      <a:t>6</a:t>
                    </a:r>
                  </a:p>
                </p:txBody>
              </p:sp>
              <p:sp>
                <p:nvSpPr>
                  <p:cNvPr id="206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0" y="3140"/>
                    <a:ext cx="107" cy="12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r>
                      <a:rPr lang="en-US" sz="2000">
                        <a:latin typeface="Times New Roman" charset="0"/>
                      </a:rPr>
                      <a:t>2</a:t>
                    </a:r>
                  </a:p>
                </p:txBody>
              </p:sp>
              <p:sp>
                <p:nvSpPr>
                  <p:cNvPr id="207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62" y="3140"/>
                    <a:ext cx="106" cy="12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r>
                      <a:rPr lang="en-US" sz="2000">
                        <a:latin typeface="Times New Roman" charset="0"/>
                      </a:rPr>
                      <a:t>3</a:t>
                    </a:r>
                  </a:p>
                </p:txBody>
              </p:sp>
              <p:sp>
                <p:nvSpPr>
                  <p:cNvPr id="208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2617" y="2091"/>
                    <a:ext cx="1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617" y="2707"/>
                    <a:ext cx="1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617" y="2296"/>
                    <a:ext cx="1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2617" y="1885"/>
                    <a:ext cx="1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2617" y="2502"/>
                    <a:ext cx="19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0" name="Text Box 31"/>
              <p:cNvSpPr txBox="1">
                <a:spLocks noChangeArrowheads="1"/>
              </p:cNvSpPr>
              <p:nvPr/>
            </p:nvSpPr>
            <p:spPr bwMode="auto">
              <a:xfrm>
                <a:off x="2336" y="2604"/>
                <a:ext cx="252" cy="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>
                    <a:latin typeface="Times New Roman" charset="0"/>
                  </a:rPr>
                  <a:t>1/3</a:t>
                </a:r>
              </a:p>
            </p:txBody>
          </p:sp>
          <p:sp>
            <p:nvSpPr>
              <p:cNvPr id="191" name="Text Box 32"/>
              <p:cNvSpPr txBox="1">
                <a:spLocks noChangeArrowheads="1"/>
              </p:cNvSpPr>
              <p:nvPr/>
            </p:nvSpPr>
            <p:spPr bwMode="auto">
              <a:xfrm>
                <a:off x="2336" y="2399"/>
                <a:ext cx="252" cy="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>
                    <a:latin typeface="Times New Roman" charset="0"/>
                  </a:rPr>
                  <a:t>1/2</a:t>
                </a:r>
              </a:p>
            </p:txBody>
          </p:sp>
          <p:sp>
            <p:nvSpPr>
              <p:cNvPr id="192" name="Text Box 33"/>
              <p:cNvSpPr txBox="1">
                <a:spLocks noChangeArrowheads="1"/>
              </p:cNvSpPr>
              <p:nvPr/>
            </p:nvSpPr>
            <p:spPr bwMode="auto">
              <a:xfrm>
                <a:off x="2336" y="2194"/>
                <a:ext cx="252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>
                    <a:latin typeface="Times New Roman" charset="0"/>
                  </a:rPr>
                  <a:t>2/3</a:t>
                </a:r>
              </a:p>
            </p:txBody>
          </p:sp>
          <p:sp>
            <p:nvSpPr>
              <p:cNvPr id="193" name="Text Box 34"/>
              <p:cNvSpPr txBox="1">
                <a:spLocks noChangeArrowheads="1"/>
              </p:cNvSpPr>
              <p:nvPr/>
            </p:nvSpPr>
            <p:spPr bwMode="auto">
              <a:xfrm>
                <a:off x="2336" y="1988"/>
                <a:ext cx="252" cy="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>
                    <a:latin typeface="Times New Roman" charset="0"/>
                  </a:rPr>
                  <a:t>5/6</a:t>
                </a:r>
              </a:p>
            </p:txBody>
          </p:sp>
          <p:sp>
            <p:nvSpPr>
              <p:cNvPr id="194" name="Text Box 35"/>
              <p:cNvSpPr txBox="1">
                <a:spLocks noChangeArrowheads="1"/>
              </p:cNvSpPr>
              <p:nvPr/>
            </p:nvSpPr>
            <p:spPr bwMode="auto">
              <a:xfrm>
                <a:off x="2336" y="1783"/>
                <a:ext cx="252" cy="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>
                    <a:latin typeface="Times New Roman" charset="0"/>
                  </a:rPr>
                  <a:t>1.0</a:t>
                </a: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1326739" y="6457890"/>
            <a:ext cx="1529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Distribution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149750" y="6488668"/>
            <a:ext cx="2618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Cumulative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9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7" grpId="0"/>
      <p:bldP spid="3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70466"/>
            <a:ext cx="9300593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cs typeface="Times New Roman" charset="0"/>
              </a:rPr>
              <a:t>What</a:t>
            </a:r>
            <a:r>
              <a:rPr lang="ja-JP" altLang="en-US" sz="2400" dirty="0">
                <a:latin typeface="Arial"/>
                <a:cs typeface="Times New Roman" charset="0"/>
              </a:rPr>
              <a:t>’</a:t>
            </a:r>
            <a:r>
              <a:rPr lang="en-US" sz="2400" dirty="0">
                <a:cs typeface="Times New Roman" charset="0"/>
              </a:rPr>
              <a:t>s the probability </a:t>
            </a:r>
            <a:r>
              <a:rPr lang="en-US" sz="2400" dirty="0" smtClean="0">
                <a:cs typeface="Times New Roman" charset="0"/>
              </a:rPr>
              <a:t>of getting exactly </a:t>
            </a:r>
            <a:r>
              <a:rPr lang="en-US" sz="2400" dirty="0">
                <a:cs typeface="Times New Roman" charset="0"/>
              </a:rPr>
              <a:t>3 heads in 5 coin </a:t>
            </a:r>
            <a:r>
              <a:rPr lang="en-US" sz="2400" dirty="0" smtClean="0">
                <a:cs typeface="Times New Roman" charset="0"/>
              </a:rPr>
              <a:t>tosses?</a:t>
            </a:r>
          </a:p>
          <a:p>
            <a:pPr algn="l"/>
            <a:endParaRPr lang="en-US" sz="2400" dirty="0">
              <a:cs typeface="Times New Roman" charset="0"/>
            </a:endParaRPr>
          </a:p>
          <a:p>
            <a:pPr algn="l"/>
            <a:r>
              <a:rPr lang="en-US" sz="2400" dirty="0">
                <a:cs typeface="Times New Roman" charset="0"/>
              </a:rPr>
              <a:t>One </a:t>
            </a:r>
            <a:r>
              <a:rPr lang="en-US" sz="2400" dirty="0" smtClean="0">
                <a:cs typeface="Times New Roman" charset="0"/>
              </a:rPr>
              <a:t>case to get 3 heads is :  HHHTT</a:t>
            </a:r>
            <a:endParaRPr lang="en-US" sz="2400" dirty="0">
              <a:cs typeface="Times New Roman" charset="0"/>
            </a:endParaRPr>
          </a:p>
          <a:p>
            <a:pPr algn="l"/>
            <a:r>
              <a:rPr lang="en-US" sz="2400" dirty="0">
                <a:cs typeface="Times New Roman" charset="0"/>
              </a:rPr>
              <a:t>Probability of this = P(heads)P(heads)P(heads)P(tails)P(tails) </a:t>
            </a:r>
          </a:p>
          <a:p>
            <a:pPr algn="l"/>
            <a:r>
              <a:rPr lang="en-US" sz="2400" dirty="0">
                <a:cs typeface="Times New Roman" charset="0"/>
              </a:rPr>
              <a:t>If dice fair =(1/2)</a:t>
            </a:r>
            <a:r>
              <a:rPr lang="en-US" sz="2400" baseline="30000" dirty="0">
                <a:cs typeface="Times New Roman" charset="0"/>
              </a:rPr>
              <a:t>3</a:t>
            </a:r>
            <a:r>
              <a:rPr lang="en-US" sz="2400" dirty="0">
                <a:cs typeface="Times New Roman" charset="0"/>
              </a:rPr>
              <a:t> x (1/2)</a:t>
            </a:r>
            <a:r>
              <a:rPr lang="en-US" sz="2400" baseline="30000" dirty="0" smtClean="0">
                <a:cs typeface="Times New Roman" charset="0"/>
              </a:rPr>
              <a:t>2</a:t>
            </a:r>
          </a:p>
          <a:p>
            <a:pPr algn="l"/>
            <a:endParaRPr lang="en-US" sz="2400" baseline="30000" dirty="0">
              <a:cs typeface="Times New Roman" charset="0"/>
            </a:endParaRPr>
          </a:p>
          <a:p>
            <a:pPr algn="l"/>
            <a:r>
              <a:rPr lang="en-US" sz="2400" dirty="0" smtClean="0">
                <a:cs typeface="Times New Roman" charset="0"/>
              </a:rPr>
              <a:t>Another case to </a:t>
            </a:r>
            <a:r>
              <a:rPr lang="en-US" sz="2400" dirty="0">
                <a:cs typeface="Times New Roman" charset="0"/>
              </a:rPr>
              <a:t>get 3 heads is :  </a:t>
            </a:r>
            <a:r>
              <a:rPr lang="en-US" sz="2400" dirty="0" smtClean="0">
                <a:cs typeface="Times New Roman" charset="0"/>
              </a:rPr>
              <a:t>THHHT</a:t>
            </a:r>
          </a:p>
          <a:p>
            <a:pPr algn="l"/>
            <a:r>
              <a:rPr lang="en-US" sz="2400" dirty="0">
                <a:cs typeface="Times New Roman" charset="0"/>
              </a:rPr>
              <a:t>Probability of this = P</a:t>
            </a:r>
            <a:r>
              <a:rPr lang="en-US" sz="2400" dirty="0" smtClean="0">
                <a:cs typeface="Times New Roman" charset="0"/>
              </a:rPr>
              <a:t>(tails)</a:t>
            </a:r>
            <a:r>
              <a:rPr lang="en-US" sz="2400" dirty="0">
                <a:cs typeface="Times New Roman" charset="0"/>
              </a:rPr>
              <a:t>P(heads)P(heads)P</a:t>
            </a:r>
            <a:r>
              <a:rPr lang="en-US" sz="2400" dirty="0" smtClean="0">
                <a:cs typeface="Times New Roman" charset="0"/>
              </a:rPr>
              <a:t>(</a:t>
            </a:r>
            <a:r>
              <a:rPr lang="en-US" sz="2400" dirty="0">
                <a:cs typeface="Times New Roman" charset="0"/>
              </a:rPr>
              <a:t>heads</a:t>
            </a:r>
            <a:r>
              <a:rPr lang="en-US" sz="2400" dirty="0" smtClean="0">
                <a:cs typeface="Times New Roman" charset="0"/>
              </a:rPr>
              <a:t>)</a:t>
            </a:r>
            <a:r>
              <a:rPr lang="en-US" sz="2400" dirty="0">
                <a:cs typeface="Times New Roman" charset="0"/>
              </a:rPr>
              <a:t>P(tails) </a:t>
            </a:r>
          </a:p>
          <a:p>
            <a:pPr algn="l"/>
            <a:r>
              <a:rPr lang="en-US" sz="2400" dirty="0">
                <a:cs typeface="Times New Roman" charset="0"/>
              </a:rPr>
              <a:t>If dice fair =(1/2</a:t>
            </a:r>
            <a:r>
              <a:rPr lang="en-US" sz="2400" dirty="0" smtClean="0">
                <a:cs typeface="Times New Roman" charset="0"/>
              </a:rPr>
              <a:t>)</a:t>
            </a:r>
            <a:r>
              <a:rPr lang="en-US" sz="2400" baseline="30000" dirty="0" smtClean="0">
                <a:cs typeface="Times New Roman" charset="0"/>
              </a:rPr>
              <a:t>1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 (1/2</a:t>
            </a:r>
            <a:r>
              <a:rPr lang="en-US" sz="2400" dirty="0" smtClean="0">
                <a:cs typeface="Times New Roman" charset="0"/>
              </a:rPr>
              <a:t>)</a:t>
            </a:r>
            <a:r>
              <a:rPr lang="en-US" sz="2400" baseline="30000" dirty="0" smtClean="0">
                <a:cs typeface="Times New Roman" charset="0"/>
              </a:rPr>
              <a:t>3</a:t>
            </a:r>
            <a:r>
              <a:rPr lang="en-US" sz="2400" dirty="0" smtClean="0">
                <a:cs typeface="Times New Roman" charset="0"/>
              </a:rPr>
              <a:t>x </a:t>
            </a:r>
            <a:r>
              <a:rPr lang="en-US" sz="2400" dirty="0">
                <a:cs typeface="Times New Roman" charset="0"/>
              </a:rPr>
              <a:t>(1/2</a:t>
            </a:r>
            <a:r>
              <a:rPr lang="en-US" sz="2400" dirty="0" smtClean="0">
                <a:cs typeface="Times New Roman" charset="0"/>
              </a:rPr>
              <a:t>)</a:t>
            </a:r>
            <a:r>
              <a:rPr lang="en-US" sz="2400" baseline="30000" dirty="0" smtClean="0">
                <a:cs typeface="Times New Roman" charset="0"/>
              </a:rPr>
              <a:t>1</a:t>
            </a:r>
            <a:endParaRPr lang="en-US" sz="2400" baseline="30000" dirty="0">
              <a:cs typeface="Times New Roman" charset="0"/>
            </a:endParaRPr>
          </a:p>
          <a:p>
            <a:pPr algn="l"/>
            <a:endParaRPr lang="en-US" sz="2400" baseline="30000" dirty="0" smtClean="0">
              <a:cs typeface="Times New Roman" charset="0"/>
            </a:endParaRPr>
          </a:p>
          <a:p>
            <a:pPr algn="l"/>
            <a:r>
              <a:rPr lang="en-US" sz="2400" dirty="0" smtClean="0">
                <a:cs typeface="Times New Roman" charset="0"/>
              </a:rPr>
              <a:t>Indeed there are several ways to get 3 </a:t>
            </a:r>
            <a:r>
              <a:rPr lang="en-US" sz="2400" dirty="0">
                <a:cs typeface="Times New Roman" charset="0"/>
              </a:rPr>
              <a:t>heads in 5 coin tosses</a:t>
            </a:r>
          </a:p>
          <a:p>
            <a:pPr algn="l"/>
            <a:r>
              <a:rPr lang="en-US" sz="2400" dirty="0" smtClean="0">
                <a:cs typeface="Times New Roman" charset="0"/>
              </a:rPr>
              <a:t>But each have probability </a:t>
            </a:r>
            <a:r>
              <a:rPr lang="en-US" sz="2400" dirty="0">
                <a:cs typeface="Times New Roman" charset="0"/>
              </a:rPr>
              <a:t>(1/2)</a:t>
            </a:r>
            <a:r>
              <a:rPr lang="en-US" sz="2400" baseline="30000" dirty="0">
                <a:cs typeface="Times New Roman" charset="0"/>
              </a:rPr>
              <a:t>3</a:t>
            </a:r>
            <a:r>
              <a:rPr lang="en-US" sz="2400" dirty="0">
                <a:cs typeface="Times New Roman" charset="0"/>
              </a:rPr>
              <a:t> x (1/2)</a:t>
            </a:r>
            <a:r>
              <a:rPr lang="en-US" sz="2400" baseline="30000" dirty="0" smtClean="0">
                <a:cs typeface="Times New Roman" charset="0"/>
              </a:rPr>
              <a:t>2</a:t>
            </a:r>
          </a:p>
          <a:p>
            <a:pPr algn="l"/>
            <a:endParaRPr lang="en-US" sz="2400" baseline="30000" dirty="0">
              <a:cs typeface="Times New Roman" charset="0"/>
            </a:endParaRPr>
          </a:p>
          <a:p>
            <a:pPr>
              <a:buFont typeface="Wingdings" charset="0"/>
              <a:buNone/>
            </a:pPr>
            <a:r>
              <a:rPr lang="en-US" sz="2400" dirty="0" smtClean="0">
                <a:cs typeface="Times New Roman" charset="0"/>
              </a:rPr>
              <a:t>Therefore overall </a:t>
            </a:r>
            <a:r>
              <a:rPr lang="en-US" sz="2400" dirty="0">
                <a:cs typeface="Times New Roman" charset="0"/>
              </a:rPr>
              <a:t>probability of 3 heads and 2 tails </a:t>
            </a:r>
            <a:r>
              <a:rPr lang="en-US" sz="2400" dirty="0" smtClean="0">
                <a:cs typeface="Times New Roman" charset="0"/>
              </a:rPr>
              <a:t> is given by</a:t>
            </a:r>
            <a:endParaRPr lang="en-US" sz="2400" dirty="0">
              <a:cs typeface="Times New Roman" charset="0"/>
            </a:endParaRPr>
          </a:p>
          <a:p>
            <a:r>
              <a:rPr lang="en-US" sz="2400" dirty="0" smtClean="0">
                <a:cs typeface="Times New Roman" charset="0"/>
              </a:rPr>
              <a:t>N x </a:t>
            </a:r>
            <a:r>
              <a:rPr lang="en-US" sz="2400" dirty="0">
                <a:cs typeface="Times New Roman" charset="0"/>
              </a:rPr>
              <a:t>(1/2)</a:t>
            </a:r>
            <a:r>
              <a:rPr lang="en-US" sz="2400" baseline="30000" dirty="0">
                <a:cs typeface="Times New Roman" charset="0"/>
              </a:rPr>
              <a:t>3</a:t>
            </a:r>
            <a:r>
              <a:rPr lang="en-US" sz="2400" dirty="0">
                <a:cs typeface="Times New Roman" charset="0"/>
              </a:rPr>
              <a:t> x (1/2)</a:t>
            </a:r>
            <a:r>
              <a:rPr lang="en-US" sz="2400" baseline="30000" dirty="0" smtClean="0">
                <a:cs typeface="Times New Roman" charset="0"/>
              </a:rPr>
              <a:t>2</a:t>
            </a:r>
            <a:endParaRPr lang="en-US" sz="2400" baseline="30000" dirty="0">
              <a:cs typeface="Times New Roman" charset="0"/>
            </a:endParaRPr>
          </a:p>
          <a:p>
            <a:pPr>
              <a:buFont typeface="Wingdings" charset="0"/>
              <a:buNone/>
            </a:pPr>
            <a:r>
              <a:rPr lang="en-US" sz="2400" dirty="0" smtClean="0">
                <a:cs typeface="Times New Roman" charset="0"/>
              </a:rPr>
              <a:t>Where N is number of unique arrangements</a:t>
            </a:r>
            <a:endParaRPr lang="en-US" sz="2400" dirty="0">
              <a:cs typeface="Times New Roman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Binomial distribution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3242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Binomial distribution</a:t>
            </a:r>
            <a:endParaRPr lang="en-US" sz="3200" b="1" dirty="0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1253068" y="1022086"/>
            <a:ext cx="613443" cy="2981325"/>
          </a:xfrm>
          <a:prstGeom prst="rightBrace">
            <a:avLst>
              <a:gd name="adj1" fmla="val 34778"/>
              <a:gd name="adj2" fmla="val 50000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267008" y="203200"/>
            <a:ext cx="4638992" cy="466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bIns="0">
            <a:spAutoFit/>
          </a:bodyPr>
          <a:lstStyle/>
          <a:p>
            <a:pPr indent="457200" eaLnBrk="1" hangingPunct="1"/>
            <a:endParaRPr lang="en-US" sz="2000" b="0" u="sng" dirty="0">
              <a:latin typeface="Times New Roman" charset="0"/>
              <a:cs typeface="Times New Roman" charset="0"/>
            </a:endParaRPr>
          </a:p>
          <a:p>
            <a:pPr indent="457200" eaLnBrk="1" hangingPunct="1"/>
            <a:r>
              <a:rPr lang="en-US" sz="2000" b="0" u="sng" dirty="0">
                <a:latin typeface="Times New Roman" charset="0"/>
                <a:cs typeface="Times New Roman" charset="0"/>
              </a:rPr>
              <a:t>Outcome		Probability </a:t>
            </a:r>
          </a:p>
          <a:p>
            <a:pPr indent="457200"/>
            <a:r>
              <a:rPr lang="en-US" sz="2000" b="0" dirty="0">
                <a:latin typeface="Times New Roman" charset="0"/>
                <a:cs typeface="Times New Roman" charset="0"/>
              </a:rPr>
              <a:t>THHHT		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i="1" dirty="0">
                <a:latin typeface="Times" charset="0"/>
                <a:cs typeface="Times New Roman" charset="0"/>
              </a:rPr>
              <a:t>x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dirty="0">
                <a:latin typeface="Times New Roman" charset="0"/>
                <a:cs typeface="Times New Roman" charset="0"/>
              </a:rPr>
              <a:t>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2</a:t>
            </a:r>
            <a:r>
              <a:rPr lang="en-US" sz="2000" b="0" dirty="0">
                <a:latin typeface="Times New Roman" charset="0"/>
                <a:cs typeface="Times New Roman" charset="0"/>
              </a:rPr>
              <a:t> 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 </a:t>
            </a:r>
            <a:endParaRPr lang="en-US" sz="2000" b="0" dirty="0">
              <a:latin typeface="Times New Roman" charset="0"/>
              <a:cs typeface="Times New Roman" charset="0"/>
            </a:endParaRPr>
          </a:p>
          <a:p>
            <a:pPr indent="457200" eaLnBrk="1" hangingPunct="1"/>
            <a:r>
              <a:rPr lang="en-US" sz="2000" b="0" dirty="0">
                <a:latin typeface="Times New Roman" charset="0"/>
                <a:cs typeface="Times New Roman" charset="0"/>
              </a:rPr>
              <a:t>HHHTT             	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i="1" dirty="0">
                <a:latin typeface="Times" charset="0"/>
                <a:cs typeface="Times New Roman" charset="0"/>
              </a:rPr>
              <a:t>x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dirty="0">
                <a:latin typeface="Times New Roman" charset="0"/>
                <a:cs typeface="Times New Roman" charset="0"/>
              </a:rPr>
              <a:t>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2</a:t>
            </a:r>
            <a:endParaRPr lang="en-US" sz="2000" b="0" dirty="0">
              <a:latin typeface="Times New Roman" charset="0"/>
            </a:endParaRPr>
          </a:p>
          <a:p>
            <a:pPr indent="457200" eaLnBrk="1" hangingPunct="1"/>
            <a:r>
              <a:rPr lang="en-US" sz="2000" b="0" dirty="0">
                <a:latin typeface="Times New Roman" charset="0"/>
              </a:rPr>
              <a:t>TTHHH 		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i="1" dirty="0">
                <a:latin typeface="Times" charset="0"/>
                <a:cs typeface="Times New Roman" charset="0"/>
              </a:rPr>
              <a:t>x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dirty="0">
                <a:latin typeface="Times New Roman" charset="0"/>
              </a:rPr>
              <a:t>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2</a:t>
            </a:r>
            <a:endParaRPr lang="en-US" sz="2000" b="0" dirty="0">
              <a:latin typeface="Times New Roman" charset="0"/>
            </a:endParaRPr>
          </a:p>
          <a:p>
            <a:pPr indent="457200" eaLnBrk="1" hangingPunct="1"/>
            <a:r>
              <a:rPr lang="en-US" sz="2000" b="0" dirty="0">
                <a:latin typeface="Times New Roman" charset="0"/>
              </a:rPr>
              <a:t>HTTHH		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i="1" dirty="0">
                <a:latin typeface="Times" charset="0"/>
                <a:cs typeface="Times New Roman" charset="0"/>
              </a:rPr>
              <a:t>x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dirty="0">
                <a:latin typeface="Times New Roman" charset="0"/>
              </a:rPr>
              <a:t>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2</a:t>
            </a:r>
            <a:r>
              <a:rPr lang="en-US" sz="2000" b="0" dirty="0">
                <a:latin typeface="Times New Roman" charset="0"/>
              </a:rPr>
              <a:t> 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 </a:t>
            </a:r>
            <a:endParaRPr lang="en-US" sz="2000" b="0" dirty="0">
              <a:latin typeface="Times New Roman" charset="0"/>
            </a:endParaRPr>
          </a:p>
          <a:p>
            <a:pPr indent="457200"/>
            <a:r>
              <a:rPr lang="en-US" sz="2000" b="0" dirty="0">
                <a:latin typeface="Times New Roman" charset="0"/>
                <a:cs typeface="Times New Roman" charset="0"/>
              </a:rPr>
              <a:t>HHTTH		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i="1" dirty="0">
                <a:latin typeface="Times" charset="0"/>
                <a:cs typeface="Times New Roman" charset="0"/>
              </a:rPr>
              <a:t>x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dirty="0">
                <a:latin typeface="Times New Roman" charset="0"/>
                <a:cs typeface="Times New Roman" charset="0"/>
              </a:rPr>
              <a:t>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2</a:t>
            </a:r>
            <a:r>
              <a:rPr lang="en-US" sz="2000" b="0" dirty="0">
                <a:latin typeface="Times New Roman" charset="0"/>
                <a:cs typeface="Times New Roman" charset="0"/>
              </a:rPr>
              <a:t> 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 </a:t>
            </a:r>
            <a:endParaRPr lang="en-US" sz="2000" b="0" dirty="0">
              <a:latin typeface="Times New Roman" charset="0"/>
              <a:cs typeface="Times New Roman" charset="0"/>
            </a:endParaRPr>
          </a:p>
          <a:p>
            <a:pPr indent="457200"/>
            <a:r>
              <a:rPr lang="en-US" sz="2000" b="0" dirty="0">
                <a:latin typeface="Times New Roman" charset="0"/>
                <a:cs typeface="Times New Roman" charset="0"/>
              </a:rPr>
              <a:t>HTHHT		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i="1" dirty="0">
                <a:latin typeface="Times" charset="0"/>
                <a:cs typeface="Times New Roman" charset="0"/>
              </a:rPr>
              <a:t>x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dirty="0">
                <a:latin typeface="Times New Roman" charset="0"/>
                <a:cs typeface="Times New Roman" charset="0"/>
              </a:rPr>
              <a:t>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2</a:t>
            </a:r>
            <a:r>
              <a:rPr lang="en-US" sz="2000" b="0" dirty="0">
                <a:latin typeface="Times New Roman" charset="0"/>
                <a:cs typeface="Times New Roman" charset="0"/>
              </a:rPr>
              <a:t> 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 </a:t>
            </a:r>
            <a:endParaRPr lang="en-US" sz="2000" b="0" dirty="0">
              <a:latin typeface="Times New Roman" charset="0"/>
              <a:cs typeface="Times New Roman" charset="0"/>
            </a:endParaRPr>
          </a:p>
          <a:p>
            <a:pPr indent="457200"/>
            <a:r>
              <a:rPr lang="en-US" sz="2000" b="0" dirty="0">
                <a:latin typeface="Times New Roman" charset="0"/>
                <a:cs typeface="Times New Roman" charset="0"/>
              </a:rPr>
              <a:t>THTHH		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i="1" dirty="0">
                <a:latin typeface="Times" charset="0"/>
                <a:cs typeface="Times New Roman" charset="0"/>
              </a:rPr>
              <a:t>x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dirty="0">
                <a:latin typeface="Times New Roman" charset="0"/>
                <a:cs typeface="Times New Roman" charset="0"/>
              </a:rPr>
              <a:t>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2</a:t>
            </a:r>
            <a:r>
              <a:rPr lang="en-US" sz="2000" b="0" dirty="0">
                <a:latin typeface="Times New Roman" charset="0"/>
                <a:cs typeface="Times New Roman" charset="0"/>
              </a:rPr>
              <a:t> 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 </a:t>
            </a:r>
            <a:endParaRPr lang="en-US" sz="2000" b="0" dirty="0">
              <a:latin typeface="Times New Roman" charset="0"/>
              <a:cs typeface="Times New Roman" charset="0"/>
            </a:endParaRPr>
          </a:p>
          <a:p>
            <a:pPr indent="457200"/>
            <a:r>
              <a:rPr lang="en-US" sz="2000" b="0" dirty="0">
                <a:latin typeface="Times New Roman" charset="0"/>
                <a:cs typeface="Times New Roman" charset="0"/>
              </a:rPr>
              <a:t>HTHTH		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i="1" dirty="0">
                <a:latin typeface="Times" charset="0"/>
                <a:cs typeface="Times New Roman" charset="0"/>
              </a:rPr>
              <a:t>x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dirty="0">
                <a:latin typeface="Times New Roman" charset="0"/>
                <a:cs typeface="Times New Roman" charset="0"/>
              </a:rPr>
              <a:t>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2</a:t>
            </a:r>
            <a:r>
              <a:rPr lang="en-US" sz="2000" b="0" dirty="0">
                <a:latin typeface="Times New Roman" charset="0"/>
                <a:cs typeface="Times New Roman" charset="0"/>
              </a:rPr>
              <a:t> 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 </a:t>
            </a:r>
            <a:endParaRPr lang="en-US" sz="2000" b="0" dirty="0">
              <a:latin typeface="Times New Roman" charset="0"/>
              <a:cs typeface="Times New Roman" charset="0"/>
            </a:endParaRPr>
          </a:p>
          <a:p>
            <a:pPr indent="457200"/>
            <a:r>
              <a:rPr lang="en-US" sz="2000" b="0" dirty="0">
                <a:latin typeface="Times New Roman" charset="0"/>
                <a:cs typeface="Times New Roman" charset="0"/>
              </a:rPr>
              <a:t>HHTHT		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i="1" dirty="0">
                <a:latin typeface="Times" charset="0"/>
                <a:cs typeface="Times New Roman" charset="0"/>
              </a:rPr>
              <a:t>x</a:t>
            </a:r>
            <a:r>
              <a:rPr lang="en-US" sz="2000" b="0" dirty="0">
                <a:latin typeface="Times" charset="0"/>
                <a:cs typeface="Times New Roman" charset="0"/>
              </a:rPr>
              <a:t> </a:t>
            </a:r>
            <a:r>
              <a:rPr lang="en-US" sz="2000" b="0" dirty="0">
                <a:latin typeface="Times New Roman" charset="0"/>
                <a:cs typeface="Times New Roman" charset="0"/>
              </a:rPr>
              <a:t>(1/2)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2</a:t>
            </a:r>
            <a:r>
              <a:rPr lang="en-US" sz="2000" b="0" dirty="0">
                <a:latin typeface="Times New Roman" charset="0"/>
                <a:cs typeface="Times New Roman" charset="0"/>
              </a:rPr>
              <a:t> 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 </a:t>
            </a:r>
            <a:endParaRPr lang="en-US" sz="2000" b="0" dirty="0">
              <a:latin typeface="Times New Roman" charset="0"/>
              <a:cs typeface="Times New Roman" charset="0"/>
            </a:endParaRPr>
          </a:p>
          <a:p>
            <a:pPr indent="457200"/>
            <a:r>
              <a:rPr lang="en-US" sz="2000" b="0" u="sng" dirty="0">
                <a:latin typeface="Times New Roman" charset="0"/>
                <a:cs typeface="Times New Roman" charset="0"/>
              </a:rPr>
              <a:t>THHTH		(1/2)</a:t>
            </a:r>
            <a:r>
              <a:rPr lang="en-US" sz="2000" b="0" u="sng" baseline="30000" dirty="0">
                <a:latin typeface="Times" charset="0"/>
                <a:cs typeface="Times New Roman" charset="0"/>
              </a:rPr>
              <a:t>3</a:t>
            </a:r>
            <a:r>
              <a:rPr lang="en-US" sz="2000" b="0" u="sng" dirty="0">
                <a:latin typeface="Times" charset="0"/>
                <a:cs typeface="Times New Roman" charset="0"/>
              </a:rPr>
              <a:t> </a:t>
            </a:r>
            <a:r>
              <a:rPr lang="en-US" sz="2000" b="0" i="1" u="sng" dirty="0">
                <a:latin typeface="Times" charset="0"/>
                <a:cs typeface="Times New Roman" charset="0"/>
              </a:rPr>
              <a:t>x</a:t>
            </a:r>
            <a:r>
              <a:rPr lang="en-US" sz="2000" b="0" u="sng" dirty="0">
                <a:latin typeface="Times" charset="0"/>
                <a:cs typeface="Times New Roman" charset="0"/>
              </a:rPr>
              <a:t> </a:t>
            </a:r>
            <a:r>
              <a:rPr lang="en-US" sz="2000" b="0" u="sng" dirty="0">
                <a:latin typeface="Times New Roman" charset="0"/>
                <a:cs typeface="Times New Roman" charset="0"/>
              </a:rPr>
              <a:t>(1/2)</a:t>
            </a:r>
            <a:r>
              <a:rPr lang="en-US" sz="2000" b="0" u="sng" baseline="30000" dirty="0">
                <a:latin typeface="Times" charset="0"/>
                <a:cs typeface="Times New Roman" charset="0"/>
              </a:rPr>
              <a:t>2</a:t>
            </a:r>
            <a:r>
              <a:rPr lang="en-US" sz="2000" b="0" dirty="0">
                <a:latin typeface="Times New Roman" charset="0"/>
                <a:cs typeface="Times New Roman" charset="0"/>
              </a:rPr>
              <a:t> </a:t>
            </a:r>
            <a:r>
              <a:rPr lang="en-US" sz="2000" b="0" baseline="30000" dirty="0">
                <a:latin typeface="Times" charset="0"/>
                <a:cs typeface="Times New Roman" charset="0"/>
              </a:rPr>
              <a:t> </a:t>
            </a:r>
            <a:endParaRPr lang="en-US" sz="2000" b="0" baseline="30000" dirty="0" smtClean="0">
              <a:latin typeface="Times" charset="0"/>
              <a:cs typeface="Times New Roman" charset="0"/>
            </a:endParaRPr>
          </a:p>
          <a:p>
            <a:pPr indent="457200"/>
            <a:endParaRPr lang="en-US" sz="2000" b="0" dirty="0">
              <a:latin typeface="Times New Roman" charset="0"/>
              <a:cs typeface="Times New Roman" charset="0"/>
            </a:endParaRPr>
          </a:p>
          <a:p>
            <a:pPr indent="457200"/>
            <a:r>
              <a:rPr lang="en-US" sz="2000" b="0" dirty="0">
                <a:latin typeface="Times New Roman" charset="0"/>
                <a:cs typeface="Times New Roman" charset="0"/>
              </a:rPr>
              <a:t> </a:t>
            </a:r>
          </a:p>
          <a:p>
            <a:pPr indent="457200"/>
            <a:endParaRPr lang="en-US" sz="2000" b="0" dirty="0">
              <a:latin typeface="Times New Roman" charset="0"/>
              <a:cs typeface="Times New Roman" charset="0"/>
              <a:sym typeface="Symbo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9468" y="941401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cs typeface="Times New Roman" charset="0"/>
              </a:rPr>
              <a:t>There are </a:t>
            </a:r>
            <a:r>
              <a:rPr lang="en-US" sz="2400" dirty="0" smtClean="0">
                <a:cs typeface="Times New Roman" charset="0"/>
              </a:rPr>
              <a:t>N = 10 ways </a:t>
            </a:r>
            <a:r>
              <a:rPr lang="en-US" sz="2400" dirty="0">
                <a:cs typeface="Times New Roman" charset="0"/>
              </a:rPr>
              <a:t>to get exactly 3 heads in 5 coin </a:t>
            </a:r>
            <a:r>
              <a:rPr lang="en-US" sz="2400" dirty="0" smtClean="0">
                <a:cs typeface="Times New Roman" charset="0"/>
              </a:rPr>
              <a:t>toss trials</a:t>
            </a:r>
            <a:endParaRPr lang="en-US" sz="2400" dirty="0"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9357" y="4273550"/>
            <a:ext cx="3980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cs typeface="Times New Roman" charset="0"/>
              </a:rPr>
              <a:t>The general formula </a:t>
            </a:r>
            <a:r>
              <a:rPr lang="en-US" sz="2400" dirty="0" smtClean="0"/>
              <a:t>for the probability </a:t>
            </a:r>
            <a:r>
              <a:rPr lang="en-US" sz="2400" dirty="0"/>
              <a:t>of getting exactly k </a:t>
            </a:r>
            <a:r>
              <a:rPr lang="en-US" sz="2400" dirty="0" smtClean="0"/>
              <a:t>successes (here heads) in</a:t>
            </a:r>
            <a:r>
              <a:rPr lang="en-US" sz="2400" dirty="0"/>
              <a:t> n </a:t>
            </a:r>
            <a:r>
              <a:rPr lang="en-US" sz="2400" dirty="0" smtClean="0"/>
              <a:t>trials is:</a:t>
            </a:r>
            <a:endParaRPr lang="en-US" sz="2400" dirty="0"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34" r="-1"/>
          <a:stretch/>
        </p:blipFill>
        <p:spPr>
          <a:xfrm>
            <a:off x="4572000" y="4622800"/>
            <a:ext cx="4588840" cy="88806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34433" y="1934402"/>
            <a:ext cx="495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Font typeface="Wingdings" charset="0"/>
              <a:buNone/>
            </a:pPr>
            <a:r>
              <a:rPr lang="en-US" sz="2000" dirty="0">
                <a:cs typeface="Times New Roman" charset="0"/>
              </a:rPr>
              <a:t>Therefore overall probability of 3 heads and 2 tails  is given </a:t>
            </a:r>
            <a:r>
              <a:rPr lang="en-US" sz="2000" dirty="0" smtClean="0">
                <a:cs typeface="Times New Roman" charset="0"/>
              </a:rPr>
              <a:t>by 10(</a:t>
            </a:r>
            <a:r>
              <a:rPr lang="en-US" sz="2000" dirty="0">
                <a:cs typeface="Times New Roman" charset="0"/>
              </a:rPr>
              <a:t>1/2)</a:t>
            </a:r>
            <a:r>
              <a:rPr lang="en-US" sz="2000" baseline="30000" dirty="0">
                <a:cs typeface="Times New Roman" charset="0"/>
              </a:rPr>
              <a:t>3</a:t>
            </a:r>
            <a:r>
              <a:rPr lang="en-US" sz="2000" dirty="0">
                <a:cs typeface="Times New Roman" charset="0"/>
              </a:rPr>
              <a:t> x (1/2)</a:t>
            </a:r>
            <a:r>
              <a:rPr lang="en-US" sz="2000" baseline="30000" dirty="0" smtClean="0">
                <a:cs typeface="Times New Roman" charset="0"/>
              </a:rPr>
              <a:t>2   </a:t>
            </a:r>
            <a:r>
              <a:rPr lang="en-US" sz="2000" dirty="0" smtClean="0">
                <a:cs typeface="Times New Roman" charset="0"/>
              </a:rPr>
              <a:t>= </a:t>
            </a:r>
            <a:r>
              <a:rPr lang="en-US" sz="2000" dirty="0">
                <a:cs typeface="Times New Roman" charset="0"/>
              </a:rPr>
              <a:t>0.3125</a:t>
            </a:r>
          </a:p>
          <a:p>
            <a:endParaRPr lang="en-US" baseline="30000" dirty="0">
              <a:cs typeface="Times New Roman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34" y="5740401"/>
            <a:ext cx="2634378" cy="9017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536320" y="5953668"/>
            <a:ext cx="1070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244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2" grpId="0"/>
      <p:bldP spid="24" grpId="0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35000" y="2717800"/>
            <a:ext cx="4250268" cy="3239030"/>
            <a:chOff x="3979332" y="2362200"/>
            <a:chExt cx="4250268" cy="3239030"/>
          </a:xfrm>
        </p:grpSpPr>
        <p:sp>
          <p:nvSpPr>
            <p:cNvPr id="6" name="Line 2"/>
            <p:cNvSpPr>
              <a:spLocks noChangeShapeType="1"/>
            </p:cNvSpPr>
            <p:nvPr/>
          </p:nvSpPr>
          <p:spPr bwMode="auto">
            <a:xfrm>
              <a:off x="4648200" y="4419600"/>
              <a:ext cx="0" cy="34131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5054600" y="4381500"/>
              <a:ext cx="0" cy="34131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5513388" y="4381500"/>
              <a:ext cx="0" cy="34131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5973763" y="4381500"/>
              <a:ext cx="0" cy="34131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6434138" y="4381500"/>
              <a:ext cx="0" cy="34131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6894513" y="4381500"/>
              <a:ext cx="0" cy="341313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4133850" y="2362200"/>
              <a:ext cx="0" cy="31242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7583488" y="4618038"/>
              <a:ext cx="646112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sz="2000" i="1">
                  <a:latin typeface="Times New Roman" charset="0"/>
                  <a:cs typeface="Times New Roman" charset="0"/>
                </a:rPr>
                <a:t>x</a:t>
              </a:r>
            </a:p>
            <a:p>
              <a:endParaRPr lang="en-US" sz="2000">
                <a:latin typeface="Times New Roman" charset="0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364038" y="2362200"/>
              <a:ext cx="1089025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sz="2000" i="1">
                  <a:latin typeface="Arial Unicode MS" charset="0"/>
                  <a:cs typeface="Arial Unicode MS" charset="0"/>
                </a:rPr>
                <a:t>p(x)</a:t>
              </a:r>
              <a:endParaRPr lang="en-US" sz="2000">
                <a:latin typeface="Arial Unicode MS" charset="0"/>
                <a:cs typeface="Arial Unicode MS" charset="0"/>
              </a:endParaRPr>
            </a:p>
            <a:p>
              <a:endParaRPr lang="en-US" sz="2000">
                <a:latin typeface="Times New Roman" charset="0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4594225" y="4854575"/>
              <a:ext cx="184150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sz="2000">
                  <a:latin typeface="Arial Unicode MS" charset="0"/>
                  <a:cs typeface="Arial Unicode MS" charset="0"/>
                </a:rPr>
                <a:t>0</a:t>
              </a:r>
            </a:p>
            <a:p>
              <a:endParaRPr lang="en-US" sz="2000">
                <a:latin typeface="Times New Roman" charset="0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5973763" y="4854575"/>
              <a:ext cx="166687" cy="3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sz="2000">
                  <a:latin typeface="Arial Unicode MS" charset="0"/>
                  <a:cs typeface="Arial Unicode MS" charset="0"/>
                </a:rPr>
                <a:t>3</a:t>
              </a:r>
            </a:p>
            <a:p>
              <a:endParaRPr lang="en-US" sz="2000">
                <a:latin typeface="Times New Roman" charset="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6434138" y="4854575"/>
              <a:ext cx="1841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sz="2000">
                  <a:latin typeface="Arial Unicode MS" charset="0"/>
                  <a:cs typeface="Arial Unicode MS" charset="0"/>
                </a:rPr>
                <a:t>4</a:t>
              </a:r>
            </a:p>
            <a:p>
              <a:endParaRPr lang="en-US" sz="2000">
                <a:latin typeface="Times New Roman" charset="0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6894513" y="4854575"/>
              <a:ext cx="239712" cy="37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sz="2000">
                  <a:latin typeface="Arial Unicode MS" charset="0"/>
                  <a:cs typeface="Arial Unicode MS" charset="0"/>
                </a:rPr>
                <a:t>5</a:t>
              </a:r>
            </a:p>
            <a:p>
              <a:endParaRPr lang="en-US" sz="2000">
                <a:latin typeface="Times New Roman" charset="0"/>
              </a:endParaRP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5054600" y="4854575"/>
              <a:ext cx="203200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sz="2000">
                  <a:latin typeface="Arial Unicode MS" charset="0"/>
                  <a:cs typeface="Arial Unicode MS" charset="0"/>
                </a:rPr>
                <a:t>1</a:t>
              </a:r>
            </a:p>
            <a:p>
              <a:endParaRPr lang="en-US" sz="2000">
                <a:latin typeface="Times New Roman" charset="0"/>
              </a:endParaRP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486400" y="4876800"/>
              <a:ext cx="228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sz="2000">
                  <a:latin typeface="Arial Unicode MS" charset="0"/>
                  <a:cs typeface="Arial Unicode MS" charset="0"/>
                </a:rPr>
                <a:t>2</a:t>
              </a:r>
            </a:p>
            <a:p>
              <a:endParaRPr lang="en-US" sz="2000">
                <a:latin typeface="Times New Roman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4557713" y="4343400"/>
              <a:ext cx="242887" cy="26352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953000" y="3886200"/>
              <a:ext cx="228600" cy="72072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5334000" y="3429000"/>
              <a:ext cx="228600" cy="117792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5791200" y="3429000"/>
              <a:ext cx="228600" cy="117792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4436532" y="5190067"/>
              <a:ext cx="304800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b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 b="0" dirty="0">
                  <a:latin typeface="Times New Roman" charset="0"/>
                </a:rPr>
                <a:t>number of heads</a:t>
              </a: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781800" y="4343400"/>
              <a:ext cx="228600" cy="26352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6324600" y="3886200"/>
              <a:ext cx="228600" cy="72072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4114800" y="2362200"/>
              <a:ext cx="0" cy="3124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V="1">
              <a:off x="3979332" y="4618038"/>
              <a:ext cx="3558117" cy="619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4364038" y="2362200"/>
              <a:ext cx="1089025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r>
                <a:rPr lang="en-US" sz="2000" i="1">
                  <a:latin typeface="Arial Unicode MS" charset="0"/>
                  <a:cs typeface="Arial Unicode MS" charset="0"/>
                </a:rPr>
                <a:t>p(x)</a:t>
              </a:r>
              <a:endParaRPr lang="en-US" sz="2000">
                <a:latin typeface="Arial Unicode MS" charset="0"/>
                <a:cs typeface="Arial Unicode MS" charset="0"/>
              </a:endParaRPr>
            </a:p>
            <a:p>
              <a:endParaRPr lang="en-US" sz="2000">
                <a:latin typeface="Times New Roman" charset="0"/>
              </a:endParaRPr>
            </a:p>
          </p:txBody>
        </p:sp>
      </p:grpSp>
      <p:sp>
        <p:nvSpPr>
          <p:cNvPr id="32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Binomial distribution</a:t>
            </a:r>
            <a:endParaRPr lang="en-US" sz="3200" b="1" dirty="0"/>
          </a:p>
        </p:txBody>
      </p:sp>
      <p:sp>
        <p:nvSpPr>
          <p:cNvPr id="33" name="Rectangle 32"/>
          <p:cNvSpPr/>
          <p:nvPr/>
        </p:nvSpPr>
        <p:spPr>
          <a:xfrm>
            <a:off x="399872" y="1635668"/>
            <a:ext cx="6735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cs typeface="Times New Roman" charset="0"/>
              </a:rPr>
              <a:t>We can plot the </a:t>
            </a:r>
            <a:r>
              <a:rPr lang="en-US" sz="2400" dirty="0" smtClean="0"/>
              <a:t>probability of number </a:t>
            </a:r>
            <a:r>
              <a:rPr lang="en-US" sz="2400" dirty="0"/>
              <a:t>of heads </a:t>
            </a:r>
            <a:endParaRPr lang="en-US" sz="2400" dirty="0" smtClean="0"/>
          </a:p>
          <a:p>
            <a:pPr algn="l"/>
            <a:r>
              <a:rPr lang="en-US" sz="2400" dirty="0" smtClean="0"/>
              <a:t>tossed </a:t>
            </a:r>
            <a:r>
              <a:rPr lang="en-US" sz="2400" dirty="0"/>
              <a:t>in 5 coin tosses</a:t>
            </a:r>
            <a:endParaRPr lang="en-US" sz="2400" dirty="0">
              <a:cs typeface="Times New Roma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5791" y="975267"/>
            <a:ext cx="3918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cs typeface="Times New Roman" charset="0"/>
              </a:rPr>
              <a:t>Using the binomial formula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13300" y="3275169"/>
            <a:ext cx="424603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NB: binomial </a:t>
            </a:r>
            <a:r>
              <a:rPr lang="en-US" sz="2400" dirty="0"/>
              <a:t>can be approximated as normal if </a:t>
            </a:r>
            <a:r>
              <a:rPr lang="en-US" sz="2400" dirty="0" err="1"/>
              <a:t>np</a:t>
            </a:r>
            <a:r>
              <a:rPr lang="en-US" sz="2400" dirty="0"/>
              <a:t>&gt;5</a:t>
            </a:r>
          </a:p>
        </p:txBody>
      </p:sp>
    </p:spTree>
    <p:extLst>
      <p:ext uri="{BB962C8B-B14F-4D97-AF65-F5344CB8AC3E}">
        <p14:creationId xmlns:p14="http://schemas.microsoft.com/office/powerpoint/2010/main" val="383087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4000" y="1452969"/>
            <a:ext cx="6409828" cy="2644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61" y="4334933"/>
            <a:ext cx="3167772" cy="22013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1608" y="1703949"/>
            <a:ext cx="720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2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</a:p>
          <a:p>
            <a:endParaRPr lang="en-US" dirty="0"/>
          </a:p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56797" y="4514334"/>
            <a:ext cx="56492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/>
              <a:t>Discrete distribution - binomial</a:t>
            </a:r>
          </a:p>
          <a:p>
            <a:pPr algn="l"/>
            <a:r>
              <a:rPr lang="en-US" sz="2400" dirty="0" smtClean="0"/>
              <a:t>Each color had probability 13/52 = 0.25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 smtClean="0"/>
              <a:t>Imagine if we had infinite distinctions </a:t>
            </a:r>
          </a:p>
          <a:p>
            <a:pPr algn="l"/>
            <a:r>
              <a:rPr lang="en-US" sz="2400" dirty="0"/>
              <a:t>o</a:t>
            </a:r>
            <a:r>
              <a:rPr lang="en-US" sz="2400" dirty="0" smtClean="0"/>
              <a:t>f card color…….</a:t>
            </a:r>
            <a:endParaRPr lang="en-US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Probability distribution across colors</a:t>
            </a:r>
          </a:p>
        </p:txBody>
      </p:sp>
    </p:spTree>
    <p:extLst>
      <p:ext uri="{BB962C8B-B14F-4D97-AF65-F5344CB8AC3E}">
        <p14:creationId xmlns:p14="http://schemas.microsoft.com/office/powerpoint/2010/main" val="181545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7367"/>
            <a:ext cx="5300133" cy="18205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280" y="1372570"/>
            <a:ext cx="92556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Random </a:t>
            </a:r>
            <a:r>
              <a:rPr lang="en-US" sz="2400" dirty="0"/>
              <a:t>variable X is restricted to a finite interval [</a:t>
            </a:r>
            <a:r>
              <a:rPr lang="en-US" sz="2400" dirty="0" err="1"/>
              <a:t>a,b</a:t>
            </a:r>
            <a:r>
              <a:rPr lang="en-US" sz="2400" dirty="0"/>
              <a:t>] and f(x) has constant density often defined by a function of the form: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108" y="4988469"/>
            <a:ext cx="42755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e.g. Position </a:t>
            </a:r>
            <a:r>
              <a:rPr lang="en-US" sz="2400" dirty="0"/>
              <a:t>of hand on </a:t>
            </a:r>
            <a:r>
              <a:rPr lang="en-US" sz="2400" dirty="0" smtClean="0"/>
              <a:t>clock</a:t>
            </a:r>
          </a:p>
          <a:p>
            <a:endParaRPr lang="en-US" sz="2400" dirty="0"/>
          </a:p>
          <a:p>
            <a:r>
              <a:rPr lang="en-US" sz="2400" dirty="0" smtClean="0"/>
              <a:t>But what is some values are</a:t>
            </a:r>
          </a:p>
          <a:p>
            <a:r>
              <a:rPr lang="en-US" sz="2400" dirty="0" smtClean="0"/>
              <a:t>more common than others?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67" y="3310915"/>
            <a:ext cx="4775199" cy="34116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1537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6347" y="932304"/>
            <a:ext cx="92556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If we have a uniform distribution between 0 and 1,  what is </a:t>
            </a:r>
            <a:r>
              <a:rPr lang="en-US" sz="2400" dirty="0"/>
              <a:t>the probability that x falls between 0 and 0.5?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Uniform distribution</a:t>
            </a:r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488421" y="2260600"/>
            <a:ext cx="3084513" cy="2362200"/>
            <a:chOff x="1417" y="1872"/>
            <a:chExt cx="1943" cy="1488"/>
          </a:xfrm>
        </p:grpSpPr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1417" y="1872"/>
              <a:ext cx="1943" cy="1488"/>
              <a:chOff x="1417" y="1872"/>
              <a:chExt cx="1943" cy="1488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1417" y="1872"/>
                <a:ext cx="1943" cy="1488"/>
                <a:chOff x="1417" y="1872"/>
                <a:chExt cx="1943" cy="1488"/>
              </a:xfrm>
            </p:grpSpPr>
            <p:grpSp>
              <p:nvGrpSpPr>
                <p:cNvPr id="17" name="Group 10"/>
                <p:cNvGrpSpPr>
                  <a:grpSpLocks/>
                </p:cNvGrpSpPr>
                <p:nvPr/>
              </p:nvGrpSpPr>
              <p:grpSpPr bwMode="auto">
                <a:xfrm>
                  <a:off x="1417" y="1872"/>
                  <a:ext cx="1943" cy="1488"/>
                  <a:chOff x="2329" y="1968"/>
                  <a:chExt cx="1943" cy="1488"/>
                </a:xfrm>
              </p:grpSpPr>
              <p:grpSp>
                <p:nvGrpSpPr>
                  <p:cNvPr id="20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2395" y="1968"/>
                    <a:ext cx="1877" cy="1488"/>
                    <a:chOff x="2395" y="1968"/>
                    <a:chExt cx="1877" cy="1488"/>
                  </a:xfrm>
                </p:grpSpPr>
                <p:sp>
                  <p:nvSpPr>
                    <p:cNvPr id="22" name="Line 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5" y="1968"/>
                      <a:ext cx="0" cy="14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" name="Line 1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95" y="3078"/>
                      <a:ext cx="1582" cy="15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97" y="3042"/>
                      <a:ext cx="275" cy="2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 sz="2000" i="1">
                          <a:latin typeface="Times New Roman" charset="0"/>
                        </a:rPr>
                        <a:t>x</a:t>
                      </a:r>
                    </a:p>
                  </p:txBody>
                </p:sp>
                <p:sp>
                  <p:nvSpPr>
                    <p:cNvPr id="25" name="Text Box 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623" y="1968"/>
                      <a:ext cx="465" cy="27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 sz="2000" i="1">
                          <a:latin typeface="Times New Roman" charset="0"/>
                        </a:rPr>
                        <a:t>p(x)</a:t>
                      </a:r>
                      <a:endParaRPr lang="en-US" sz="2000">
                        <a:latin typeface="Times New Roman" charset="0"/>
                      </a:endParaRPr>
                    </a:p>
                  </p:txBody>
                </p:sp>
              </p:grpSp>
              <p:sp>
                <p:nvSpPr>
                  <p:cNvPr id="21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29" y="2432"/>
                    <a:ext cx="78" cy="1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r>
                      <a:rPr lang="en-US" sz="2000">
                        <a:latin typeface="Times New Roman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400" y="3072"/>
                  <a:ext cx="79" cy="1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r>
                    <a:rPr lang="en-US" sz="2000">
                      <a:latin typeface="Times New Roman" charset="0"/>
                    </a:rPr>
                    <a:t>1</a:t>
                  </a:r>
                </a:p>
              </p:txBody>
            </p:sp>
            <p:sp>
              <p:nvSpPr>
                <p:cNvPr id="19" name="Rectangle 18"/>
                <p:cNvSpPr>
                  <a:spLocks noChangeArrowheads="1"/>
                </p:cNvSpPr>
                <p:nvPr/>
              </p:nvSpPr>
              <p:spPr bwMode="auto">
                <a:xfrm>
                  <a:off x="1611" y="2400"/>
                  <a:ext cx="789" cy="58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" name="Rectangle 19"/>
              <p:cNvSpPr>
                <a:spLocks noChangeArrowheads="1"/>
              </p:cNvSpPr>
              <p:nvPr/>
            </p:nvSpPr>
            <p:spPr bwMode="auto">
              <a:xfrm>
                <a:off x="1632" y="2400"/>
                <a:ext cx="384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Box 20"/>
              <p:cNvSpPr txBox="1">
                <a:spLocks noChangeArrowheads="1"/>
              </p:cNvSpPr>
              <p:nvPr/>
            </p:nvSpPr>
            <p:spPr bwMode="auto">
              <a:xfrm>
                <a:off x="1632" y="3024"/>
                <a:ext cx="240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2000">
                  <a:latin typeface="Times New Roman" charset="0"/>
                </a:endParaRPr>
              </a:p>
              <a:p>
                <a:endParaRPr lang="en-US" sz="2000">
                  <a:latin typeface="Times New Roman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1981" y="3009"/>
                <a:ext cx="173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>
                    <a:latin typeface="Times New Roman" charset="0"/>
                  </a:rPr>
                  <a:t>½</a:t>
                </a:r>
              </a:p>
              <a:p>
                <a:endParaRPr lang="en-US" sz="2000">
                  <a:latin typeface="Times New Roman" charset="0"/>
                </a:endParaRPr>
              </a:p>
            </p:txBody>
          </p:sp>
        </p:grpSp>
        <p:sp>
          <p:nvSpPr>
            <p:cNvPr id="11" name="Text Box 22"/>
            <p:cNvSpPr txBox="1">
              <a:spLocks noChangeArrowheads="1"/>
            </p:cNvSpPr>
            <p:nvPr/>
          </p:nvSpPr>
          <p:spPr bwMode="auto">
            <a:xfrm>
              <a:off x="1584" y="3024"/>
              <a:ext cx="173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2000">
                  <a:latin typeface="Times New Roman" charset="0"/>
                </a:rPr>
                <a:t>0</a:t>
              </a:r>
            </a:p>
            <a:p>
              <a:endParaRPr lang="en-US" sz="2000">
                <a:latin typeface="Times New Roman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845542" y="2719400"/>
            <a:ext cx="60604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p(0 &lt;= x &lt;=0.5</a:t>
            </a:r>
            <a:r>
              <a:rPr lang="en-US" sz="2400" dirty="0" smtClean="0">
                <a:sym typeface="Symbol" charset="0"/>
              </a:rPr>
              <a:t>) corresponds to area under distribution between 0 and 0.5 </a:t>
            </a:r>
            <a:endParaRPr lang="en-US" sz="2400" dirty="0">
              <a:sym typeface="Symbol" charset="0"/>
            </a:endParaRPr>
          </a:p>
        </p:txBody>
      </p:sp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539141"/>
              </p:ext>
            </p:extLst>
          </p:nvPr>
        </p:nvGraphicFramePr>
        <p:xfrm>
          <a:off x="4122738" y="4124854"/>
          <a:ext cx="332740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3" imgW="1524000" imgH="762000" progId="Equation.3">
                  <p:embed/>
                </p:oleObj>
              </mc:Choice>
              <mc:Fallback>
                <p:oleObj name="Equation" r:id="rId3" imgW="15240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738" y="4124854"/>
                        <a:ext cx="3327400" cy="1652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674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dirty="0" smtClean="0"/>
              <a:t>we measure the diameter of lots of apples, </a:t>
            </a:r>
            <a:r>
              <a:rPr lang="en-US" dirty="0"/>
              <a:t>we </a:t>
            </a:r>
            <a:r>
              <a:rPr lang="en-US" dirty="0" smtClean="0"/>
              <a:t>will find they </a:t>
            </a:r>
            <a:r>
              <a:rPr lang="en-US" dirty="0"/>
              <a:t>have a distribution of values</a:t>
            </a:r>
          </a:p>
          <a:p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we plot the sizes we might get a graph like this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3239723"/>
            <a:ext cx="4819120" cy="322881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181599" y="2590800"/>
            <a:ext cx="4267202" cy="196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1" y="3482118"/>
            <a:ext cx="4047066" cy="29017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30494" y="5953668"/>
            <a:ext cx="11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diameter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1083" y="3498334"/>
            <a:ext cx="2008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Number of apples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Continuous 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7262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" y="1201719"/>
            <a:ext cx="7610929" cy="5368415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/>
              <a:t>Anyone with </a:t>
            </a:r>
            <a:r>
              <a:rPr lang="en-US" b="1" u="sng" dirty="0" smtClean="0">
                <a:solidFill>
                  <a:srgbClr val="336600"/>
                </a:solidFill>
              </a:rPr>
              <a:t>dyslexia</a:t>
            </a:r>
            <a:r>
              <a:rPr lang="en-US" b="1" u="sng" dirty="0" smtClean="0"/>
              <a:t> </a:t>
            </a:r>
            <a:r>
              <a:rPr lang="en-US" dirty="0" smtClean="0"/>
              <a:t>or any other</a:t>
            </a:r>
            <a:r>
              <a:rPr lang="en-US" b="1" u="sng" dirty="0" smtClean="0"/>
              <a:t> </a:t>
            </a:r>
            <a:r>
              <a:rPr lang="en-US" b="1" u="sng" dirty="0" smtClean="0">
                <a:solidFill>
                  <a:srgbClr val="336600"/>
                </a:solidFill>
              </a:rPr>
              <a:t>special needs</a:t>
            </a:r>
            <a:r>
              <a:rPr lang="en-US" dirty="0" smtClean="0"/>
              <a:t> that requires any form of support during examinations and tests should email me immediately.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Please do not </a:t>
            </a:r>
            <a:r>
              <a:rPr lang="en-US" b="1" u="sng" dirty="0" smtClean="0">
                <a:solidFill>
                  <a:srgbClr val="336600"/>
                </a:solidFill>
              </a:rPr>
              <a:t>ASSUME</a:t>
            </a:r>
            <a:r>
              <a:rPr lang="en-US" dirty="0" smtClean="0"/>
              <a:t> that I know of your condition. It takes the University some weeks to process data and forward it to the correct members of staff.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Even if you are currently </a:t>
            </a:r>
            <a:r>
              <a:rPr lang="en-US" b="1" dirty="0" smtClean="0">
                <a:solidFill>
                  <a:srgbClr val="336600"/>
                </a:solidFill>
              </a:rPr>
              <a:t>undergoing assessment</a:t>
            </a:r>
            <a:r>
              <a:rPr lang="en-US" dirty="0" smtClean="0"/>
              <a:t>, it is advisable to contact me and I will organize suitable support for you during your tests and exams.</a:t>
            </a:r>
          </a:p>
          <a:p>
            <a:pPr eaLnBrk="1" hangingPunct="1"/>
            <a:endParaRPr lang="en-US" dirty="0"/>
          </a:p>
          <a:p>
            <a:r>
              <a:rPr lang="en-US" dirty="0" smtClean="0">
                <a:latin typeface="Arial"/>
                <a:ea typeface="Cambria"/>
              </a:rPr>
              <a:t>Contact me if </a:t>
            </a:r>
            <a:r>
              <a:rPr lang="en-US" dirty="0">
                <a:latin typeface="Arial"/>
                <a:ea typeface="Cambria"/>
              </a:rPr>
              <a:t>any issues relating </a:t>
            </a:r>
            <a:r>
              <a:rPr lang="en-US" dirty="0" smtClean="0">
                <a:latin typeface="Arial"/>
                <a:ea typeface="Cambria"/>
              </a:rPr>
              <a:t>to harassment, inclusivity </a:t>
            </a:r>
            <a:r>
              <a:rPr lang="en-US" dirty="0">
                <a:latin typeface="Arial"/>
                <a:ea typeface="Cambria"/>
              </a:rPr>
              <a:t>or </a:t>
            </a:r>
            <a:r>
              <a:rPr lang="en-US" dirty="0" smtClean="0">
                <a:latin typeface="Arial"/>
                <a:ea typeface="Cambria"/>
              </a:rPr>
              <a:t>if language</a:t>
            </a:r>
            <a:r>
              <a:rPr lang="en-US" dirty="0">
                <a:latin typeface="Arial"/>
                <a:ea typeface="Cambria"/>
              </a:rPr>
              <a:t>/cultural </a:t>
            </a:r>
            <a:r>
              <a:rPr lang="en-US" dirty="0" smtClean="0">
                <a:latin typeface="Arial"/>
                <a:ea typeface="Cambria"/>
              </a:rPr>
              <a:t>difficulties arise.</a:t>
            </a:r>
            <a:endParaRPr lang="en-US" dirty="0" smtClean="0"/>
          </a:p>
          <a:p>
            <a:pPr eaLnBrk="1" hangingPunct="1"/>
            <a:endParaRPr lang="en-GB" dirty="0" smtClean="0"/>
          </a:p>
        </p:txBody>
      </p:sp>
      <p:pic>
        <p:nvPicPr>
          <p:cNvPr id="9220" name="Picture 5" descr="BD19644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889" y="4883150"/>
            <a:ext cx="1769665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Special needs</a:t>
            </a:r>
            <a:endParaRPr lang="en-US" sz="3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AINT351</a:t>
            </a:r>
            <a:r>
              <a:rPr lang="en-GB" sz="3600" b="1" dirty="0" smtClean="0">
                <a:solidFill>
                  <a:srgbClr val="FF3300"/>
                </a:solidFill>
              </a:rPr>
              <a:t>: Machine learning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Representing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89309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r>
              <a:rPr lang="en-US" dirty="0" smtClean="0"/>
              <a:t>Sc</a:t>
            </a:r>
            <a:r>
              <a:rPr lang="en-US" dirty="0"/>
              <a:t>a</a:t>
            </a:r>
            <a:r>
              <a:rPr lang="en-US" dirty="0" smtClean="0"/>
              <a:t>tter plot</a:t>
            </a:r>
          </a:p>
          <a:p>
            <a:r>
              <a:rPr lang="en-US" dirty="0" smtClean="0"/>
              <a:t>Histogram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115" y="2590800"/>
            <a:ext cx="3690551" cy="3793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213100"/>
            <a:ext cx="4032288" cy="34417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Displaying continuous values</a:t>
            </a:r>
          </a:p>
        </p:txBody>
      </p:sp>
    </p:spTree>
    <p:extLst>
      <p:ext uri="{BB962C8B-B14F-4D97-AF65-F5344CB8AC3E}">
        <p14:creationId xmlns:p14="http://schemas.microsoft.com/office/powerpoint/2010/main" val="142572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Consider a scatter plot for 2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No correlation </a:t>
            </a:r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o relationship at all</a:t>
            </a:r>
          </a:p>
          <a:p>
            <a:pPr marL="0" indent="0">
              <a:buNone/>
            </a:pPr>
            <a:r>
              <a:rPr lang="en-US" dirty="0" smtClean="0"/>
              <a:t>e.g. student height versus</a:t>
            </a:r>
          </a:p>
          <a:p>
            <a:pPr marL="0" indent="0">
              <a:buNone/>
            </a:pPr>
            <a:r>
              <a:rPr lang="en-US" dirty="0" smtClean="0"/>
              <a:t> air temperature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427" r="42049"/>
          <a:stretch/>
        </p:blipFill>
        <p:spPr>
          <a:xfrm>
            <a:off x="5672667" y="1887813"/>
            <a:ext cx="3268134" cy="453838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Independence and correlation</a:t>
            </a:r>
          </a:p>
        </p:txBody>
      </p:sp>
    </p:spTree>
    <p:extLst>
      <p:ext uri="{BB962C8B-B14F-4D97-AF65-F5344CB8AC3E}">
        <p14:creationId xmlns:p14="http://schemas.microsoft.com/office/powerpoint/2010/main" val="16911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Consider a scatter plot for 2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Low positive correlation</a:t>
            </a:r>
          </a:p>
          <a:p>
            <a:pPr marL="0" indent="0">
              <a:buNone/>
            </a:pPr>
            <a:r>
              <a:rPr lang="en-US" dirty="0" smtClean="0"/>
              <a:t>Some +</a:t>
            </a:r>
            <a:r>
              <a:rPr lang="en-US" dirty="0" err="1" smtClean="0"/>
              <a:t>ve</a:t>
            </a:r>
            <a:r>
              <a:rPr lang="en-US" dirty="0" smtClean="0"/>
              <a:t> relationship </a:t>
            </a:r>
          </a:p>
          <a:p>
            <a:pPr marL="0" indent="0">
              <a:buNone/>
            </a:pPr>
            <a:r>
              <a:rPr lang="en-US" dirty="0" smtClean="0"/>
              <a:t>Student height versus </a:t>
            </a:r>
          </a:p>
          <a:p>
            <a:pPr marL="0" indent="0">
              <a:buNone/>
            </a:pPr>
            <a:r>
              <a:rPr lang="en-US" dirty="0" smtClean="0"/>
              <a:t>future earnings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154" r="56931"/>
          <a:stretch/>
        </p:blipFill>
        <p:spPr>
          <a:xfrm>
            <a:off x="6519334" y="1930145"/>
            <a:ext cx="2929466" cy="453838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Independence and correlation</a:t>
            </a:r>
          </a:p>
        </p:txBody>
      </p:sp>
    </p:spTree>
    <p:extLst>
      <p:ext uri="{BB962C8B-B14F-4D97-AF65-F5344CB8AC3E}">
        <p14:creationId xmlns:p14="http://schemas.microsoft.com/office/powerpoint/2010/main" val="269073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Consider a scatter plot for 2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High positive correlation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trong +</a:t>
            </a:r>
            <a:r>
              <a:rPr lang="en-US" dirty="0" err="1" smtClean="0"/>
              <a:t>ve</a:t>
            </a:r>
            <a:r>
              <a:rPr lang="en-US" dirty="0" smtClean="0"/>
              <a:t> relationship </a:t>
            </a:r>
          </a:p>
          <a:p>
            <a:pPr marL="0" indent="0">
              <a:buNone/>
            </a:pPr>
            <a:r>
              <a:rPr lang="en-US" dirty="0" smtClean="0"/>
              <a:t>Student weight versus </a:t>
            </a:r>
          </a:p>
          <a:p>
            <a:pPr marL="0" indent="0">
              <a:buNone/>
            </a:pPr>
            <a:r>
              <a:rPr lang="en-US" dirty="0" smtClean="0"/>
              <a:t>student height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194" t="-1301" r="70443" b="-186"/>
          <a:stretch/>
        </p:blipFill>
        <p:spPr>
          <a:xfrm>
            <a:off x="6502401" y="1964267"/>
            <a:ext cx="3234266" cy="460586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Independence and correlation</a:t>
            </a:r>
          </a:p>
        </p:txBody>
      </p:sp>
    </p:spTree>
    <p:extLst>
      <p:ext uri="{BB962C8B-B14F-4D97-AF65-F5344CB8AC3E}">
        <p14:creationId xmlns:p14="http://schemas.microsoft.com/office/powerpoint/2010/main" val="269073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Consider a scatter plot for 2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Perfect positive correlation</a:t>
            </a:r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irect relationship </a:t>
            </a:r>
          </a:p>
          <a:p>
            <a:pPr marL="0" indent="0">
              <a:buNone/>
            </a:pPr>
            <a:r>
              <a:rPr lang="en-US" dirty="0" smtClean="0"/>
              <a:t>e.g. circle radius versus diameter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445" t="32280" r="86128" b="12500"/>
          <a:stretch/>
        </p:blipFill>
        <p:spPr>
          <a:xfrm>
            <a:off x="6400799" y="2048934"/>
            <a:ext cx="3014134" cy="250613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Independence and correlation</a:t>
            </a:r>
          </a:p>
        </p:txBody>
      </p:sp>
    </p:spTree>
    <p:extLst>
      <p:ext uri="{BB962C8B-B14F-4D97-AF65-F5344CB8AC3E}">
        <p14:creationId xmlns:p14="http://schemas.microsoft.com/office/powerpoint/2010/main" val="179967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AINT351</a:t>
            </a:r>
            <a:r>
              <a:rPr lang="en-GB" sz="3600" b="1" dirty="0">
                <a:solidFill>
                  <a:srgbClr val="FF3300"/>
                </a:solidFill>
              </a:rPr>
              <a:t>: Machine Learning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err="1" smtClean="0"/>
              <a:t>Matlab</a:t>
            </a:r>
            <a:r>
              <a:rPr lang="en-GB" sz="3600" dirty="0" smtClean="0"/>
              <a:t> examples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1691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Matlab will give you samples from a distribution</a:t>
            </a:r>
          </a:p>
          <a:p>
            <a:pPr marL="0" indent="0">
              <a:buNone/>
            </a:pPr>
            <a:r>
              <a:rPr lang="en-US" dirty="0"/>
              <a:t>Matlab </a:t>
            </a:r>
            <a:r>
              <a:rPr lang="en-US" dirty="0" smtClean="0"/>
              <a:t> uses</a:t>
            </a:r>
            <a:r>
              <a:rPr lang="en-US" dirty="0"/>
              <a:t> algorithms to produce long sequences of pseudo-random numerical values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rand</a:t>
            </a:r>
            <a:r>
              <a:rPr lang="en-US" dirty="0"/>
              <a:t> function</a:t>
            </a:r>
          </a:p>
          <a:p>
            <a:r>
              <a:rPr lang="en-US" dirty="0" smtClean="0"/>
              <a:t>Return samples from a uniform distribution</a:t>
            </a:r>
          </a:p>
          <a:p>
            <a:endParaRPr lang="en-US" dirty="0"/>
          </a:p>
          <a:p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randn</a:t>
            </a:r>
            <a:r>
              <a:rPr lang="en-US" dirty="0"/>
              <a:t> function</a:t>
            </a:r>
          </a:p>
          <a:p>
            <a:r>
              <a:rPr lang="en-US" dirty="0"/>
              <a:t>Return samples from a </a:t>
            </a:r>
            <a:r>
              <a:rPr lang="en-US" dirty="0" smtClean="0"/>
              <a:t>normal distribution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>
                <a:solidFill>
                  <a:srgbClr val="0000FF"/>
                </a:solidFill>
              </a:rPr>
              <a:t>help</a:t>
            </a:r>
            <a:r>
              <a:rPr lang="en-US" dirty="0" smtClean="0"/>
              <a:t> to find out more about use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Sampling from 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2269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9" name="Picture 8" descr="Screen Shot 2015-09-29 at 10.44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4" y="1213640"/>
            <a:ext cx="8311189" cy="54580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Matlab rand example</a:t>
            </a:r>
          </a:p>
        </p:txBody>
      </p:sp>
    </p:spTree>
    <p:extLst>
      <p:ext uri="{BB962C8B-B14F-4D97-AF65-F5344CB8AC3E}">
        <p14:creationId xmlns:p14="http://schemas.microsoft.com/office/powerpoint/2010/main" val="1222664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51467"/>
            <a:ext cx="8915400" cy="54430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For plotting graphs  - use </a:t>
            </a:r>
            <a:r>
              <a:rPr lang="en-US" dirty="0" err="1"/>
              <a:t>M</a:t>
            </a:r>
            <a:r>
              <a:rPr lang="en-US" dirty="0" err="1" smtClean="0"/>
              <a:t>atlab</a:t>
            </a:r>
            <a:r>
              <a:rPr lang="en-US" dirty="0" smtClean="0"/>
              <a:t> help to find out more information</a:t>
            </a:r>
          </a:p>
          <a:p>
            <a:pPr marL="0" indent="0">
              <a:buNone/>
            </a:pPr>
            <a:r>
              <a:rPr lang="en-US" dirty="0" smtClean="0"/>
              <a:t>figure</a:t>
            </a:r>
          </a:p>
          <a:p>
            <a:pPr marL="0" indent="0">
              <a:buNone/>
            </a:pPr>
            <a:r>
              <a:rPr lang="en-US" dirty="0" smtClean="0"/>
              <a:t>plot</a:t>
            </a:r>
          </a:p>
          <a:p>
            <a:pPr marL="0" indent="0">
              <a:buNone/>
            </a:pPr>
            <a:r>
              <a:rPr lang="en-US" dirty="0" err="1"/>
              <a:t>hist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hold 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Title</a:t>
            </a:r>
          </a:p>
          <a:p>
            <a:pPr marL="0" indent="0">
              <a:buNone/>
            </a:pPr>
            <a:r>
              <a:rPr lang="en-US" dirty="0" err="1" smtClean="0"/>
              <a:t>xlabel</a:t>
            </a:r>
            <a:r>
              <a:rPr lang="en-US" dirty="0" smtClean="0"/>
              <a:t>, </a:t>
            </a:r>
            <a:r>
              <a:rPr lang="en-US" dirty="0" err="1" smtClean="0"/>
              <a:t>ylabel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axis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Useful Matlab commands</a:t>
            </a:r>
          </a:p>
        </p:txBody>
      </p:sp>
    </p:spTree>
    <p:extLst>
      <p:ext uri="{BB962C8B-B14F-4D97-AF65-F5344CB8AC3E}">
        <p14:creationId xmlns:p14="http://schemas.microsoft.com/office/powerpoint/2010/main" val="16911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3990579" y="1836112"/>
            <a:ext cx="544486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266700" indent="-266700" algn="l">
              <a:buFontTx/>
              <a:buChar char="•"/>
            </a:pPr>
            <a:r>
              <a:rPr lang="en-GB" sz="2000" dirty="0">
                <a:latin typeface="Tahoma" pitchFamily="34" charset="0"/>
              </a:rPr>
              <a:t>Not allowed to hand out hard copies!</a:t>
            </a:r>
          </a:p>
          <a:p>
            <a:pPr marL="266700" indent="-266700" algn="l"/>
            <a:r>
              <a:rPr lang="en-GB" sz="1000" dirty="0">
                <a:latin typeface="Tahoma" pitchFamily="34" charset="0"/>
              </a:rPr>
              <a:t> </a:t>
            </a:r>
            <a:endParaRPr lang="en-GB" sz="2000" dirty="0" smtClean="0">
              <a:latin typeface="Tahoma" pitchFamily="34" charset="0"/>
            </a:endParaRPr>
          </a:p>
          <a:p>
            <a:pPr marL="266700" indent="-266700" algn="l"/>
            <a:endParaRPr lang="en-GB" sz="1000" dirty="0" smtClean="0">
              <a:latin typeface="Tahoma" pitchFamily="34" charset="0"/>
            </a:endParaRPr>
          </a:p>
          <a:p>
            <a:pPr marL="266700" indent="-266700" algn="l"/>
            <a:endParaRPr lang="en-GB" sz="1000" dirty="0" smtClean="0">
              <a:latin typeface="Tahoma" pitchFamily="34" charset="0"/>
            </a:endParaRPr>
          </a:p>
          <a:p>
            <a:pPr marL="266700" indent="-266700" algn="l"/>
            <a:endParaRPr lang="en-GB" sz="1000" dirty="0" smtClean="0">
              <a:latin typeface="Tahoma" pitchFamily="34" charset="0"/>
            </a:endParaRPr>
          </a:p>
          <a:p>
            <a:pPr marL="266700" indent="-266700" algn="l">
              <a:buFontTx/>
              <a:buChar char="•"/>
            </a:pPr>
            <a:r>
              <a:rPr lang="en-GB" sz="2000" dirty="0" smtClean="0">
                <a:latin typeface="Tahoma" pitchFamily="34" charset="0"/>
              </a:rPr>
              <a:t>Lecture notes for each Lab on </a:t>
            </a:r>
            <a:r>
              <a:rPr lang="en-GB" sz="2000" b="1" dirty="0" smtClean="0">
                <a:solidFill>
                  <a:srgbClr val="336600"/>
                </a:solidFill>
                <a:latin typeface="Tahoma" pitchFamily="34" charset="0"/>
              </a:rPr>
              <a:t>Monday </a:t>
            </a:r>
            <a:r>
              <a:rPr lang="en-GB" sz="2000" dirty="0" smtClean="0">
                <a:latin typeface="Tahoma" pitchFamily="34" charset="0"/>
              </a:rPr>
              <a:t>will be placed on the portal by then.</a:t>
            </a:r>
          </a:p>
          <a:p>
            <a:pPr marL="266700" indent="-266700" algn="l"/>
            <a:r>
              <a:rPr lang="en-GB" sz="2000" dirty="0" smtClean="0">
                <a:latin typeface="Tahoma" pitchFamily="34" charset="0"/>
              </a:rPr>
              <a:t> </a:t>
            </a:r>
          </a:p>
          <a:p>
            <a:pPr marL="266700" indent="-266700" algn="l"/>
            <a:endParaRPr lang="en-GB" sz="2000" dirty="0" smtClean="0">
              <a:latin typeface="Tahoma" pitchFamily="34" charset="0"/>
            </a:endParaRPr>
          </a:p>
          <a:p>
            <a:pPr marL="266700" indent="-266700" algn="l">
              <a:buFontTx/>
              <a:buChar char="•"/>
            </a:pPr>
            <a:r>
              <a:rPr lang="en-GB" sz="2000" dirty="0" smtClean="0">
                <a:latin typeface="Tahoma" pitchFamily="34" charset="0"/>
              </a:rPr>
              <a:t>Laboratory assignments notes for each lecture session on </a:t>
            </a:r>
            <a:r>
              <a:rPr lang="en-GB" sz="2000" b="1" dirty="0" smtClean="0">
                <a:solidFill>
                  <a:srgbClr val="336600"/>
                </a:solidFill>
                <a:latin typeface="Tahoma" pitchFamily="34" charset="0"/>
              </a:rPr>
              <a:t>Monday </a:t>
            </a:r>
            <a:r>
              <a:rPr lang="en-GB" sz="2000" dirty="0" smtClean="0">
                <a:latin typeface="Tahoma" pitchFamily="34" charset="0"/>
              </a:rPr>
              <a:t>will be placed on the portal by then.</a:t>
            </a:r>
          </a:p>
          <a:p>
            <a:pPr algn="l"/>
            <a:endParaRPr lang="en-US" sz="1000" dirty="0" smtClean="0">
              <a:latin typeface="Tahoma" pitchFamily="34" charset="0"/>
            </a:endParaRP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39" y="1341445"/>
            <a:ext cx="3398308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Lecture/Tutorial Notes</a:t>
            </a:r>
            <a:endParaRPr lang="en-US" sz="3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1" build="p" bldLvl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7332" y="987955"/>
            <a:ext cx="8889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Acknowledgements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64267" y="1100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8588" y="1601801"/>
            <a:ext cx="49672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sz="3200" dirty="0" err="1" smtClean="0"/>
              <a:t>Zoubin</a:t>
            </a:r>
            <a:r>
              <a:rPr lang="en-GB" sz="3200" dirty="0" smtClean="0"/>
              <a:t> </a:t>
            </a:r>
            <a:r>
              <a:rPr lang="en-GB" sz="3200" dirty="0" err="1"/>
              <a:t>Ghahamani</a:t>
            </a:r>
            <a:endParaRPr lang="en-GB" sz="3200" dirty="0"/>
          </a:p>
          <a:p>
            <a:pPr algn="l"/>
            <a:r>
              <a:rPr lang="en-US" sz="3200" dirty="0" err="1"/>
              <a:t>web.stanford.edu</a:t>
            </a:r>
            <a:r>
              <a:rPr lang="en-US" sz="3200" dirty="0"/>
              <a:t>/~</a:t>
            </a:r>
            <a:r>
              <a:rPr lang="en-US" sz="3200" dirty="0" err="1"/>
              <a:t>kcobb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569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62027"/>
            <a:ext cx="8636794" cy="525621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 err="1" smtClean="0"/>
              <a:t>Torbjorn</a:t>
            </a:r>
            <a:r>
              <a:rPr lang="en-US" sz="2400" dirty="0" smtClean="0"/>
              <a:t> Dahl is teaching half the course</a:t>
            </a:r>
            <a:endParaRPr lang="en-US" sz="2400" dirty="0"/>
          </a:p>
          <a:p>
            <a:pPr eaLnBrk="1" hangingPunct="1"/>
            <a:r>
              <a:rPr lang="en-US" sz="2400" dirty="0" smtClean="0"/>
              <a:t>There is a </a:t>
            </a:r>
            <a:r>
              <a:rPr lang="en-US" sz="2400" smtClean="0"/>
              <a:t>2 hour lecture </a:t>
            </a:r>
            <a:r>
              <a:rPr lang="en-US" sz="2400" dirty="0" smtClean="0"/>
              <a:t>with both lectures doing half</a:t>
            </a:r>
          </a:p>
          <a:p>
            <a:pPr eaLnBrk="1" hangingPunct="1"/>
            <a:r>
              <a:rPr lang="en-US" sz="2400" dirty="0" smtClean="0"/>
              <a:t>There are then 2 sets of laboratory sessions</a:t>
            </a:r>
          </a:p>
          <a:p>
            <a:pPr eaLnBrk="1" hangingPunct="1"/>
            <a:r>
              <a:rPr lang="en-US" sz="2400" dirty="0" smtClean="0"/>
              <a:t>Please attend your allocated session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endParaRPr lang="en-US" sz="600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None/>
            </a:pPr>
            <a:endParaRPr lang="en-US" dirty="0" smtClean="0"/>
          </a:p>
        </p:txBody>
      </p:sp>
      <p:graphicFrame>
        <p:nvGraphicFramePr>
          <p:cNvPr id="78930" name="Group 82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68707275"/>
              </p:ext>
            </p:extLst>
          </p:nvPr>
        </p:nvGraphicFramePr>
        <p:xfrm>
          <a:off x="813596" y="3207303"/>
          <a:ext cx="8249841" cy="2837877"/>
        </p:xfrm>
        <a:graphic>
          <a:graphicData uri="http://schemas.openxmlformats.org/drawingml/2006/table">
            <a:tbl>
              <a:tblPr/>
              <a:tblGrid>
                <a:gridCol w="2088169"/>
                <a:gridCol w="2223594"/>
                <a:gridCol w="1592036"/>
                <a:gridCol w="2346042"/>
              </a:tblGrid>
              <a:tr h="5519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Day?</a:t>
                      </a:r>
                    </a:p>
                  </a:txBody>
                  <a:tcPr marL="99065" marR="99065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Time?</a:t>
                      </a: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Where?</a:t>
                      </a: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Who?</a:t>
                      </a: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Monday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Lecture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9065" marR="99065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14.00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BGB 411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Ian Howard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Torbjorn</a:t>
                      </a: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Dahl</a:t>
                      </a: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Monday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Laboratory</a:t>
                      </a:r>
                    </a:p>
                  </a:txBody>
                  <a:tcPr marL="99065" marR="99065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09.00</a:t>
                      </a: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BGB 209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Led by Ian Howard</a:t>
                      </a: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Tuesday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Laboratory</a:t>
                      </a:r>
                    </a:p>
                  </a:txBody>
                  <a:tcPr marL="99065" marR="99065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14.00</a:t>
                      </a: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BGB 209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Led by </a:t>
                      </a:r>
                      <a:r>
                        <a:rPr kumimoji="0" lang="en-GB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Torbjorn</a:t>
                      </a: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Dahl</a:t>
                      </a:r>
                    </a:p>
                  </a:txBody>
                  <a:tcPr marL="99065" marR="99065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Laboratory sessions</a:t>
            </a:r>
            <a:endParaRPr lang="en-US" sz="3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ntroduce </a:t>
            </a:r>
            <a:r>
              <a:rPr lang="en-US" sz="2400" dirty="0"/>
              <a:t>the area of machine learning (ML), covering unsupervised, supervised and reinforcement learning from Bayesian, Information Theoretic and Decision Theoretic perspectives. 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Give students the theory behind a range of learning techniques and how to apply these to build representations of data in systems that make decisions and predictions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Enable students to </a:t>
            </a:r>
            <a:r>
              <a:rPr lang="en-US" sz="2400" dirty="0" smtClean="0"/>
              <a:t>analyze </a:t>
            </a:r>
            <a:r>
              <a:rPr lang="en-US" sz="2400" dirty="0"/>
              <a:t>real datasets and control real-time systems.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Module Aims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2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Have </a:t>
            </a:r>
            <a:r>
              <a:rPr lang="en-US" dirty="0"/>
              <a:t>an understanding in the basic concepts in unsupervised, supervised and reinforcement learning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Demonstrate </a:t>
            </a:r>
            <a:r>
              <a:rPr lang="en-US" dirty="0"/>
              <a:t>the ability to implement and apply machine learning techniques to make decisions and predictions on real data sets and real-time control scenarios.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/>
              <a:pPr/>
              <a:t>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Learning outcomes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8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85F57E51F664C83B87C8E4A222F4E" ma:contentTypeVersion="0" ma:contentTypeDescription="Create a new document." ma:contentTypeScope="" ma:versionID="ebc8dd306f6a142732d6c39145b8c6e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B25E5A-619E-4CF7-B380-B907C71CC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636A5B-9F36-41DC-9C2D-B6E50D1148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6653E9-E080-481B-88BF-A67B5AD7262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7773</TotalTime>
  <Words>2019</Words>
  <Application>Microsoft Macintosh PowerPoint</Application>
  <PresentationFormat>A4 Paper (210x297 mm)</PresentationFormat>
  <Paragraphs>503</Paragraphs>
  <Slides>60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Office Theme</vt:lpstr>
      <vt:lpstr>Equation</vt:lpstr>
      <vt:lpstr>AINT351: Machine Learning  Lecture 1  Introduction to the course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AINT351: Machine Learning   Ian Howard’s coursework tasks</vt:lpstr>
      <vt:lpstr>PowerPoint Presentation</vt:lpstr>
      <vt:lpstr>PowerPoint Presentation</vt:lpstr>
      <vt:lpstr>PowerPoint Presentation</vt:lpstr>
      <vt:lpstr>PowerPoint Presentation</vt:lpstr>
      <vt:lpstr>AINT351: Machine learning   Three types of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AINT351: Machine learning   Probability</vt:lpstr>
      <vt:lpstr>PowerPoint Presentation</vt:lpstr>
      <vt:lpstr>PowerPoint Presentation</vt:lpstr>
      <vt:lpstr>Venn diagrams can be used to represent relations between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AINT351: Machine learning   Probability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AINT351: Machine learning   Representing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AINT351: Machine Learning   Matlab examples</vt:lpstr>
      <vt:lpstr>PowerPoint Presentation</vt:lpstr>
      <vt:lpstr>PowerPoint Presentation</vt:lpstr>
      <vt:lpstr>PowerPoint Presentation</vt:lpstr>
      <vt:lpstr>PowerPoint Presentation</vt:lpstr>
    </vt:vector>
  </TitlesOfParts>
  <Company>School of Computing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SOFT211:  Server-Side Programming and Development    Lecture 1 </dc:title>
  <dc:creator>Martin Beck</dc:creator>
  <cp:lastModifiedBy>Ian Howard</cp:lastModifiedBy>
  <cp:revision>1195</cp:revision>
  <cp:lastPrinted>2006-09-20T21:05:30Z</cp:lastPrinted>
  <dcterms:created xsi:type="dcterms:W3CDTF">2013-09-22T15:12:23Z</dcterms:created>
  <dcterms:modified xsi:type="dcterms:W3CDTF">2016-09-26T14:05:49Z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0x010100EF085F57E51F664C83B87C8E4A222F4E</vt:lpwstr>
  </property>
</Properties>
</file>